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341" r:id="rId2"/>
    <p:sldId id="342" r:id="rId3"/>
    <p:sldId id="343" r:id="rId4"/>
    <p:sldId id="263" r:id="rId5"/>
    <p:sldId id="353" r:id="rId6"/>
    <p:sldId id="354" r:id="rId7"/>
    <p:sldId id="355" r:id="rId8"/>
    <p:sldId id="356" r:id="rId9"/>
    <p:sldId id="358" r:id="rId10"/>
    <p:sldId id="357" r:id="rId11"/>
    <p:sldId id="359" r:id="rId12"/>
    <p:sldId id="360" r:id="rId13"/>
    <p:sldId id="361" r:id="rId14"/>
    <p:sldId id="362" r:id="rId15"/>
    <p:sldId id="363" r:id="rId16"/>
    <p:sldId id="364" r:id="rId17"/>
    <p:sldId id="365" r:id="rId18"/>
    <p:sldId id="366" r:id="rId19"/>
    <p:sldId id="270" r:id="rId20"/>
    <p:sldId id="271" r:id="rId21"/>
    <p:sldId id="273" r:id="rId22"/>
    <p:sldId id="272" r:id="rId23"/>
    <p:sldId id="280" r:id="rId24"/>
    <p:sldId id="281"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39" r:id="rId51"/>
    <p:sldId id="327" r:id="rId52"/>
    <p:sldId id="309" r:id="rId53"/>
    <p:sldId id="340" r:id="rId54"/>
    <p:sldId id="312" r:id="rId55"/>
    <p:sldId id="313" r:id="rId56"/>
    <p:sldId id="314" r:id="rId57"/>
    <p:sldId id="315" r:id="rId58"/>
    <p:sldId id="326" r:id="rId59"/>
    <p:sldId id="317" r:id="rId60"/>
    <p:sldId id="318" r:id="rId61"/>
    <p:sldId id="319" r:id="rId62"/>
    <p:sldId id="320" r:id="rId63"/>
    <p:sldId id="321" r:id="rId64"/>
    <p:sldId id="322" r:id="rId65"/>
    <p:sldId id="323" r:id="rId66"/>
    <p:sldId id="324" r:id="rId67"/>
    <p:sldId id="328" r:id="rId68"/>
    <p:sldId id="329" r:id="rId69"/>
    <p:sldId id="330" r:id="rId70"/>
    <p:sldId id="331" r:id="rId71"/>
    <p:sldId id="332" r:id="rId72"/>
    <p:sldId id="336" r:id="rId73"/>
    <p:sldId id="337" r:id="rId74"/>
    <p:sldId id="338" r:id="rId75"/>
    <p:sldId id="269" r:id="rId76"/>
    <p:sldId id="344" r:id="rId77"/>
    <p:sldId id="345" r:id="rId78"/>
    <p:sldId id="346" r:id="rId79"/>
    <p:sldId id="347" r:id="rId80"/>
    <p:sldId id="348" r:id="rId81"/>
    <p:sldId id="349" r:id="rId82"/>
    <p:sldId id="352" r:id="rId83"/>
    <p:sldId id="350" r:id="rId8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介绍" id="{792D7C80-CFAA-4307-BAF3-2AD02F26ED28}">
          <p14:sldIdLst>
            <p14:sldId id="341"/>
            <p14:sldId id="342"/>
            <p14:sldId id="343"/>
            <p14:sldId id="263"/>
            <p14:sldId id="353"/>
            <p14:sldId id="354"/>
            <p14:sldId id="355"/>
            <p14:sldId id="356"/>
            <p14:sldId id="358"/>
            <p14:sldId id="357"/>
            <p14:sldId id="359"/>
            <p14:sldId id="360"/>
            <p14:sldId id="361"/>
            <p14:sldId id="362"/>
            <p14:sldId id="363"/>
            <p14:sldId id="364"/>
            <p14:sldId id="365"/>
            <p14:sldId id="366"/>
            <p14:sldId id="270"/>
            <p14:sldId id="271"/>
            <p14:sldId id="273"/>
            <p14:sldId id="272"/>
          </p14:sldIdLst>
        </p14:section>
        <p14:section name="关键技术" id="{A169EAA7-B170-4E92-AC13-9F1B1C248FBC}">
          <p14:sldIdLst>
            <p14:sldId id="280"/>
            <p14:sldId id="281"/>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39"/>
            <p14:sldId id="327"/>
            <p14:sldId id="309"/>
            <p14:sldId id="340"/>
            <p14:sldId id="312"/>
            <p14:sldId id="313"/>
            <p14:sldId id="314"/>
            <p14:sldId id="315"/>
            <p14:sldId id="326"/>
            <p14:sldId id="317"/>
            <p14:sldId id="318"/>
            <p14:sldId id="319"/>
            <p14:sldId id="320"/>
            <p14:sldId id="321"/>
            <p14:sldId id="322"/>
            <p14:sldId id="323"/>
            <p14:sldId id="324"/>
            <p14:sldId id="328"/>
            <p14:sldId id="329"/>
            <p14:sldId id="330"/>
            <p14:sldId id="331"/>
            <p14:sldId id="332"/>
            <p14:sldId id="336"/>
            <p14:sldId id="337"/>
            <p14:sldId id="338"/>
          </p14:sldIdLst>
        </p14:section>
        <p14:section name="实践" id="{87B7A2A8-CEF2-4DB3-85E2-D08B3CB883D2}">
          <p14:sldIdLst>
            <p14:sldId id="269"/>
            <p14:sldId id="344"/>
            <p14:sldId id="345"/>
            <p14:sldId id="346"/>
            <p14:sldId id="347"/>
            <p14:sldId id="348"/>
            <p14:sldId id="349"/>
            <p14:sldId id="352"/>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1647" autoAdjust="0"/>
  </p:normalViewPr>
  <p:slideViewPr>
    <p:cSldViewPr snapToGrid="0">
      <p:cViewPr varScale="1">
        <p:scale>
          <a:sx n="81" d="100"/>
          <a:sy n="81" d="100"/>
        </p:scale>
        <p:origin x="1746" y="9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1" i="0" u="none" strike="noStrike" kern="1200" cap="all" spc="50" baseline="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Sheet1!$B$1</c:f>
              <c:strCache>
                <c:ptCount val="1"/>
                <c:pt idx="0">
                  <c:v>整体存储量规模趋势（PB）</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numRef>
              <c:f>Sheet1!$A$2:$A$7</c:f>
              <c:numCache>
                <c:formatCode>General</c:formatCode>
                <c:ptCount val="6"/>
                <c:pt idx="0">
                  <c:v>2012.6</c:v>
                </c:pt>
                <c:pt idx="1">
                  <c:v>2013.1</c:v>
                </c:pt>
                <c:pt idx="2">
                  <c:v>2014.1</c:v>
                </c:pt>
                <c:pt idx="3">
                  <c:v>2015.2</c:v>
                </c:pt>
                <c:pt idx="4">
                  <c:v>2015.5</c:v>
                </c:pt>
                <c:pt idx="5">
                  <c:v>2016.5</c:v>
                </c:pt>
              </c:numCache>
            </c:numRef>
          </c:cat>
          <c:val>
            <c:numRef>
              <c:f>Sheet1!$B$2:$B$7</c:f>
              <c:numCache>
                <c:formatCode>General</c:formatCode>
                <c:ptCount val="6"/>
                <c:pt idx="0">
                  <c:v>100</c:v>
                </c:pt>
                <c:pt idx="1">
                  <c:v>150</c:v>
                </c:pt>
                <c:pt idx="2">
                  <c:v>300</c:v>
                </c:pt>
                <c:pt idx="3">
                  <c:v>450</c:v>
                </c:pt>
                <c:pt idx="4">
                  <c:v>500</c:v>
                </c:pt>
                <c:pt idx="5">
                  <c:v>700</c:v>
                </c:pt>
              </c:numCache>
            </c:numRef>
          </c:val>
          <c:extLst>
            <c:ext xmlns:c16="http://schemas.microsoft.com/office/drawing/2014/chart" uri="{C3380CC4-5D6E-409C-BE32-E72D297353CC}">
              <c16:uniqueId val="{00000000-FE72-46C9-8CD0-01BD4970E5B5}"/>
            </c:ext>
          </c:extLst>
        </c:ser>
        <c:dLbls>
          <c:showLegendKey val="0"/>
          <c:showVal val="0"/>
          <c:showCatName val="0"/>
          <c:showSerName val="0"/>
          <c:showPercent val="0"/>
          <c:showBubbleSize val="0"/>
        </c:dLbls>
        <c:gapWidth val="355"/>
        <c:overlap val="-70"/>
        <c:axId val="395100536"/>
        <c:axId val="395094264"/>
      </c:barChart>
      <c:catAx>
        <c:axId val="395100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95094264"/>
        <c:crosses val="autoZero"/>
        <c:auto val="1"/>
        <c:lblAlgn val="ctr"/>
        <c:lblOffset val="100"/>
        <c:noMultiLvlLbl val="0"/>
      </c:catAx>
      <c:valAx>
        <c:axId val="395094264"/>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crossAx val="3951005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legend>
    <c:plotVisOnly val="1"/>
    <c:dispBlanksAs val="gap"/>
    <c:showDLblsOverMax val="0"/>
  </c:chart>
  <c:spPr>
    <a:noFill/>
    <a:ln>
      <a:noFill/>
    </a:ln>
    <a:effectLst/>
  </c:spPr>
  <c:txPr>
    <a:bodyPr/>
    <a:lstStyle/>
    <a:p>
      <a:pPr>
        <a:defRPr>
          <a:latin typeface="Times New Roman" panose="02020603050405020304" pitchFamily="18" charset="0"/>
          <a:ea typeface="微软雅黑" panose="020B0503020204020204" pitchFamily="34" charset="-122"/>
          <a:cs typeface="Times New Roman" panose="02020603050405020304" pitchFamily="18" charset="0"/>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6BBCAD-B24A-4DEB-AFD4-64F6733294BE}" type="datetimeFigureOut">
              <a:rPr lang="zh-CN" altLang="en-US" smtClean="0"/>
              <a:t>2017/10/18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BFC71-C4A4-49A1-803F-96FA54D74D2D}" type="slidenum">
              <a:rPr lang="zh-CN" altLang="en-US" smtClean="0"/>
              <a:t>‹#›</a:t>
            </a:fld>
            <a:endParaRPr lang="zh-CN" altLang="en-US"/>
          </a:p>
        </p:txBody>
      </p:sp>
    </p:spTree>
    <p:extLst>
      <p:ext uri="{BB962C8B-B14F-4D97-AF65-F5344CB8AC3E}">
        <p14:creationId xmlns:p14="http://schemas.microsoft.com/office/powerpoint/2010/main" val="225505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33</a:t>
            </a:fld>
            <a:endParaRPr lang="en-US" altLang="zh-CN"/>
          </a:p>
        </p:txBody>
      </p:sp>
    </p:spTree>
    <p:extLst>
      <p:ext uri="{BB962C8B-B14F-4D97-AF65-F5344CB8AC3E}">
        <p14:creationId xmlns:p14="http://schemas.microsoft.com/office/powerpoint/2010/main" val="117844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37</a:t>
            </a:fld>
            <a:endParaRPr lang="en-US" altLang="zh-CN"/>
          </a:p>
        </p:txBody>
      </p:sp>
    </p:spTree>
    <p:extLst>
      <p:ext uri="{BB962C8B-B14F-4D97-AF65-F5344CB8AC3E}">
        <p14:creationId xmlns:p14="http://schemas.microsoft.com/office/powerpoint/2010/main" val="400411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a:solidFill>
                  <a:schemeClr val="tx1"/>
                </a:solidFill>
                <a:latin typeface="Arial" pitchFamily="34" charset="0"/>
                <a:ea typeface="宋体" pitchFamily="2" charset="-122"/>
                <a:cs typeface="+mn-cs"/>
              </a:rPr>
              <a:t>The backend architecture of an object storage platform is designed so that all the storage nodes are presented as one single pool. There is no file system hierarchy. The architecture of the platform, and new data protection schemes (vs. RAID, the </a:t>
            </a:r>
            <a:r>
              <a:rPr lang="en-US" altLang="zh-CN" sz="1200" kern="1200" baseline="0" dirty="0" err="1">
                <a:solidFill>
                  <a:schemeClr val="tx1"/>
                </a:solidFill>
                <a:latin typeface="Arial" pitchFamily="34" charset="0"/>
                <a:ea typeface="宋体" pitchFamily="2" charset="-122"/>
                <a:cs typeface="+mn-cs"/>
              </a:rPr>
              <a:t>defacto</a:t>
            </a:r>
            <a:r>
              <a:rPr lang="en-US" altLang="zh-CN" sz="1200" kern="1200" baseline="0" dirty="0">
                <a:solidFill>
                  <a:schemeClr val="tx1"/>
                </a:solidFill>
                <a:latin typeface="Arial" pitchFamily="34" charset="0"/>
                <a:ea typeface="宋体" pitchFamily="2" charset="-122"/>
                <a:cs typeface="+mn-cs"/>
              </a:rPr>
              <a:t> data protection scheme for SAN and NAS) allow this pool to scale to virtually unlimited capacities, while keeping the system simple to manage.</a:t>
            </a:r>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47</a:t>
            </a:fld>
            <a:endParaRPr lang="en-US" altLang="zh-CN"/>
          </a:p>
        </p:txBody>
      </p:sp>
    </p:spTree>
    <p:extLst>
      <p:ext uri="{BB962C8B-B14F-4D97-AF65-F5344CB8AC3E}">
        <p14:creationId xmlns:p14="http://schemas.microsoft.com/office/powerpoint/2010/main" val="293511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810F9FF-CC14-47AB-97B6-2AA9BB188FE8}" type="slidenum">
              <a:rPr lang="en-US" altLang="zh-CN" smtClean="0">
                <a:latin typeface="Arial" charset="0"/>
              </a:rPr>
              <a:pPr/>
              <a:t>55</a:t>
            </a:fld>
            <a:endParaRPr lang="en-US" altLang="zh-CN">
              <a:latin typeface="Arial"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lnSpc>
                <a:spcPct val="110000"/>
              </a:lnSpc>
            </a:pPr>
            <a:r>
              <a:rPr lang="en-US" altLang="zh-CN" dirty="0">
                <a:solidFill>
                  <a:srgbClr val="990000"/>
                </a:solidFill>
                <a:latin typeface="Arial" charset="0"/>
              </a:rPr>
              <a:t>1</a:t>
            </a:r>
            <a:r>
              <a:rPr lang="zh-CN" altLang="en-US" dirty="0">
                <a:solidFill>
                  <a:srgbClr val="990000"/>
                </a:solidFill>
                <a:latin typeface="Arial" charset="0"/>
              </a:rPr>
              <a:t>、</a:t>
            </a:r>
            <a:r>
              <a:rPr lang="en-US" altLang="zh-CN" dirty="0" err="1">
                <a:solidFill>
                  <a:srgbClr val="990000"/>
                </a:solidFill>
                <a:latin typeface="Arial" charset="0"/>
              </a:rPr>
              <a:t>RootObject</a:t>
            </a:r>
            <a:endParaRPr lang="en-US" altLang="zh-CN" dirty="0">
              <a:solidFill>
                <a:srgbClr val="990000"/>
              </a:solidFill>
              <a:latin typeface="Arial" charset="0"/>
            </a:endParaRPr>
          </a:p>
          <a:p>
            <a:pPr eaLnBrk="1" hangingPunct="1">
              <a:lnSpc>
                <a:spcPct val="110000"/>
              </a:lnSpc>
            </a:pPr>
            <a:r>
              <a:rPr lang="en-US" altLang="zh-CN" b="1" dirty="0">
                <a:latin typeface="Arial" charset="0"/>
              </a:rPr>
              <a:t>    </a:t>
            </a:r>
            <a:r>
              <a:rPr lang="zh-CN" altLang="en-US" b="1" dirty="0">
                <a:latin typeface="Arial" charset="0"/>
              </a:rPr>
              <a:t>存储设备都包含一个惟一的</a:t>
            </a:r>
            <a:r>
              <a:rPr lang="en-US" altLang="zh-CN" b="1" dirty="0" err="1">
                <a:latin typeface="Arial" charset="0"/>
              </a:rPr>
              <a:t>RootObject</a:t>
            </a:r>
            <a:r>
              <a:rPr lang="zh-CN" altLang="en-US" b="1" dirty="0">
                <a:latin typeface="Arial" charset="0"/>
              </a:rPr>
              <a:t>。此</a:t>
            </a:r>
            <a:r>
              <a:rPr lang="en-US" altLang="zh-CN" b="1" dirty="0">
                <a:latin typeface="Arial" charset="0"/>
              </a:rPr>
              <a:t>Object</a:t>
            </a:r>
            <a:r>
              <a:rPr lang="zh-CN" altLang="en-US" b="1" dirty="0">
                <a:latin typeface="Arial" charset="0"/>
              </a:rPr>
              <a:t>中包含了存储设备的全局属性，包括</a:t>
            </a:r>
            <a:r>
              <a:rPr lang="en-US" altLang="zh-CN" b="1" dirty="0" err="1">
                <a:latin typeface="Arial" charset="0"/>
              </a:rPr>
              <a:t>GroupObject</a:t>
            </a:r>
            <a:r>
              <a:rPr lang="zh-CN" altLang="en-US" b="1" dirty="0">
                <a:latin typeface="Arial" charset="0"/>
              </a:rPr>
              <a:t>数目、</a:t>
            </a:r>
            <a:r>
              <a:rPr lang="en-US" altLang="zh-CN" b="1" dirty="0" err="1">
                <a:latin typeface="Arial" charset="0"/>
              </a:rPr>
              <a:t>UserObject</a:t>
            </a:r>
            <a:r>
              <a:rPr lang="zh-CN" altLang="en-US" b="1" dirty="0">
                <a:latin typeface="Arial" charset="0"/>
              </a:rPr>
              <a:t>数目、服务特性等，由存储设备负责维护</a:t>
            </a:r>
            <a:r>
              <a:rPr lang="zh-CN" altLang="en-US" dirty="0">
                <a:latin typeface="Arial" charset="0"/>
              </a:rPr>
              <a:t> </a:t>
            </a:r>
            <a:endParaRPr lang="zh-CN" altLang="en-US" b="1" dirty="0">
              <a:latin typeface="Arial" charset="0"/>
            </a:endParaRPr>
          </a:p>
          <a:p>
            <a:pPr eaLnBrk="1" hangingPunct="1">
              <a:lnSpc>
                <a:spcPct val="110000"/>
              </a:lnSpc>
            </a:pPr>
            <a:r>
              <a:rPr lang="en-US" altLang="zh-CN" dirty="0">
                <a:solidFill>
                  <a:srgbClr val="990000"/>
                </a:solidFill>
                <a:latin typeface="Arial" charset="0"/>
              </a:rPr>
              <a:t>2</a:t>
            </a:r>
            <a:r>
              <a:rPr lang="zh-CN" altLang="en-US" dirty="0">
                <a:solidFill>
                  <a:srgbClr val="990000"/>
                </a:solidFill>
                <a:latin typeface="Arial" charset="0"/>
              </a:rPr>
              <a:t>、</a:t>
            </a:r>
            <a:r>
              <a:rPr lang="en-US" altLang="zh-CN" dirty="0" err="1">
                <a:solidFill>
                  <a:srgbClr val="990000"/>
                </a:solidFill>
                <a:latin typeface="Arial" charset="0"/>
              </a:rPr>
              <a:t>GroupObject</a:t>
            </a:r>
            <a:endParaRPr lang="en-US" altLang="zh-CN" dirty="0">
              <a:solidFill>
                <a:srgbClr val="990000"/>
              </a:solidFill>
              <a:latin typeface="Arial" charset="0"/>
            </a:endParaRPr>
          </a:p>
          <a:p>
            <a:pPr eaLnBrk="1" hangingPunct="1">
              <a:lnSpc>
                <a:spcPct val="110000"/>
              </a:lnSpc>
            </a:pPr>
            <a:r>
              <a:rPr lang="en-US" altLang="zh-CN" b="1" dirty="0">
                <a:latin typeface="Arial" charset="0"/>
              </a:rPr>
              <a:t>          </a:t>
            </a:r>
            <a:r>
              <a:rPr lang="zh-CN" altLang="en-US" b="1" dirty="0">
                <a:latin typeface="Arial" charset="0"/>
              </a:rPr>
              <a:t>对</a:t>
            </a:r>
            <a:r>
              <a:rPr lang="en-US" altLang="zh-CN" b="1" dirty="0" err="1">
                <a:latin typeface="Arial" charset="0"/>
              </a:rPr>
              <a:t>UserObject</a:t>
            </a:r>
            <a:r>
              <a:rPr lang="zh-CN" altLang="en-US" b="1" dirty="0">
                <a:latin typeface="Arial" charset="0"/>
              </a:rPr>
              <a:t>进行管理，其中包括了一个</a:t>
            </a:r>
            <a:r>
              <a:rPr lang="en-US" altLang="zh-CN" b="1" dirty="0" err="1">
                <a:latin typeface="Arial" charset="0"/>
              </a:rPr>
              <a:t>UserObject</a:t>
            </a:r>
            <a:r>
              <a:rPr lang="zh-CN" altLang="en-US" b="1" dirty="0">
                <a:latin typeface="Arial" charset="0"/>
              </a:rPr>
              <a:t>列表、最大可用的</a:t>
            </a:r>
            <a:r>
              <a:rPr lang="en-US" altLang="zh-CN" b="1" dirty="0" err="1">
                <a:latin typeface="Arial" charset="0"/>
              </a:rPr>
              <a:t>UserObject</a:t>
            </a:r>
            <a:r>
              <a:rPr lang="zh-CN" altLang="en-US" b="1" dirty="0">
                <a:latin typeface="Arial" charset="0"/>
              </a:rPr>
              <a:t>数目、当前</a:t>
            </a:r>
            <a:r>
              <a:rPr lang="en-US" altLang="zh-CN" b="1" dirty="0">
                <a:latin typeface="Arial" charset="0"/>
              </a:rPr>
              <a:t>Group</a:t>
            </a:r>
            <a:r>
              <a:rPr lang="zh-CN" altLang="en-US" b="1" dirty="0">
                <a:latin typeface="Arial" charset="0"/>
              </a:rPr>
              <a:t>的容量等</a:t>
            </a:r>
            <a:r>
              <a:rPr lang="zh-CN" altLang="en-US" dirty="0">
                <a:latin typeface="Arial" charset="0"/>
              </a:rPr>
              <a:t> </a:t>
            </a:r>
          </a:p>
          <a:p>
            <a:pPr eaLnBrk="1" hangingPunct="1">
              <a:lnSpc>
                <a:spcPct val="110000"/>
              </a:lnSpc>
            </a:pPr>
            <a:r>
              <a:rPr lang="zh-CN" altLang="en-US" b="1" dirty="0">
                <a:latin typeface="Arial" charset="0"/>
              </a:rPr>
              <a:t>          </a:t>
            </a:r>
            <a:r>
              <a:rPr lang="en-US" altLang="zh-CN" b="1" dirty="0" err="1">
                <a:latin typeface="Arial" charset="0"/>
              </a:rPr>
              <a:t>GroupObject</a:t>
            </a:r>
            <a:r>
              <a:rPr lang="zh-CN" altLang="en-US" b="1" dirty="0">
                <a:latin typeface="Arial" charset="0"/>
              </a:rPr>
              <a:t>的默认属性从</a:t>
            </a:r>
            <a:r>
              <a:rPr lang="en-US" altLang="zh-CN" b="1" dirty="0" err="1">
                <a:latin typeface="Arial" charset="0"/>
              </a:rPr>
              <a:t>RootObject</a:t>
            </a:r>
            <a:r>
              <a:rPr lang="zh-CN" altLang="en-US" b="1" dirty="0">
                <a:latin typeface="Arial" charset="0"/>
              </a:rPr>
              <a:t>中继承而来，所包含的数据是当前可使用的</a:t>
            </a:r>
            <a:r>
              <a:rPr lang="en-US" altLang="zh-CN" b="1" dirty="0" err="1">
                <a:latin typeface="Arial" charset="0"/>
              </a:rPr>
              <a:t>ObjectID</a:t>
            </a:r>
            <a:r>
              <a:rPr lang="zh-CN" altLang="en-US" b="1" dirty="0">
                <a:latin typeface="Arial" charset="0"/>
              </a:rPr>
              <a:t>。</a:t>
            </a:r>
            <a:r>
              <a:rPr lang="zh-CN" altLang="en-US" dirty="0">
                <a:latin typeface="Arial" charset="0"/>
              </a:rPr>
              <a:t> </a:t>
            </a:r>
          </a:p>
          <a:p>
            <a:pPr eaLnBrk="1" hangingPunct="1">
              <a:lnSpc>
                <a:spcPct val="110000"/>
              </a:lnSpc>
            </a:pPr>
            <a:r>
              <a:rPr lang="en-US" altLang="zh-CN" sz="1400" b="1" dirty="0">
                <a:solidFill>
                  <a:srgbClr val="990000"/>
                </a:solidFill>
                <a:latin typeface="Arial" charset="0"/>
              </a:rPr>
              <a:t>3</a:t>
            </a:r>
            <a:r>
              <a:rPr lang="zh-CN" altLang="en-US" sz="1400" b="1" dirty="0">
                <a:solidFill>
                  <a:srgbClr val="990000"/>
                </a:solidFill>
                <a:latin typeface="Arial" charset="0"/>
              </a:rPr>
              <a:t>、</a:t>
            </a:r>
            <a:r>
              <a:rPr lang="en-US" altLang="zh-CN" sz="1400" b="1" dirty="0" err="1">
                <a:solidFill>
                  <a:srgbClr val="990000"/>
                </a:solidFill>
                <a:latin typeface="Arial" charset="0"/>
              </a:rPr>
              <a:t>UserObject</a:t>
            </a:r>
            <a:endParaRPr lang="en-US" altLang="zh-CN" sz="1400" b="1" dirty="0">
              <a:solidFill>
                <a:srgbClr val="990000"/>
              </a:solidFill>
              <a:latin typeface="Arial" charset="0"/>
            </a:endParaRPr>
          </a:p>
          <a:p>
            <a:pPr eaLnBrk="1" hangingPunct="1">
              <a:lnSpc>
                <a:spcPct val="110000"/>
              </a:lnSpc>
            </a:pPr>
            <a:r>
              <a:rPr lang="en-US" altLang="zh-CN" dirty="0">
                <a:latin typeface="Arial" charset="0"/>
              </a:rPr>
              <a:t>      </a:t>
            </a:r>
            <a:r>
              <a:rPr lang="zh-CN" altLang="en-US" b="1" dirty="0">
                <a:latin typeface="Arial" charset="0"/>
              </a:rPr>
              <a:t>存放具体数据的</a:t>
            </a:r>
            <a:r>
              <a:rPr lang="en-US" altLang="zh-CN" b="1" dirty="0">
                <a:latin typeface="Arial" charset="0"/>
              </a:rPr>
              <a:t>Object</a:t>
            </a:r>
            <a:r>
              <a:rPr lang="zh-CN" altLang="en-US" b="1" dirty="0">
                <a:latin typeface="Arial" charset="0"/>
              </a:rPr>
              <a:t>类型，每个</a:t>
            </a:r>
            <a:r>
              <a:rPr lang="en-US" altLang="zh-CN" b="1" dirty="0" err="1">
                <a:latin typeface="Arial" charset="0"/>
              </a:rPr>
              <a:t>UserObject</a:t>
            </a:r>
            <a:r>
              <a:rPr lang="zh-CN" altLang="en-US" b="1" dirty="0">
                <a:latin typeface="Arial" charset="0"/>
              </a:rPr>
              <a:t>都包括用户数据、存储属性和用户属性。</a:t>
            </a:r>
          </a:p>
          <a:p>
            <a:pPr eaLnBrk="1" hangingPunct="1">
              <a:lnSpc>
                <a:spcPct val="110000"/>
              </a:lnSpc>
            </a:pPr>
            <a:r>
              <a:rPr lang="zh-CN" altLang="en-US" b="1" dirty="0">
                <a:latin typeface="Arial" charset="0"/>
              </a:rPr>
              <a:t>      </a:t>
            </a:r>
            <a:r>
              <a:rPr lang="en-US" altLang="zh-CN" b="1" dirty="0" err="1">
                <a:latin typeface="Arial" charset="0"/>
              </a:rPr>
              <a:t>UserObject</a:t>
            </a:r>
            <a:r>
              <a:rPr lang="zh-CN" altLang="en-US" b="1" dirty="0">
                <a:latin typeface="Arial" charset="0"/>
              </a:rPr>
              <a:t>中的用户数据同传统存储系统中的文件数据是相同的。</a:t>
            </a:r>
          </a:p>
          <a:p>
            <a:pPr eaLnBrk="1" hangingPunct="1">
              <a:lnSpc>
                <a:spcPct val="110000"/>
              </a:lnSpc>
            </a:pPr>
            <a:r>
              <a:rPr lang="zh-CN" altLang="en-US" b="1" dirty="0">
                <a:latin typeface="Arial" charset="0"/>
              </a:rPr>
              <a:t>      存储属性则用来决定</a:t>
            </a:r>
            <a:r>
              <a:rPr lang="en-US" altLang="zh-CN" b="1" dirty="0">
                <a:latin typeface="Arial" charset="0"/>
              </a:rPr>
              <a:t>Object</a:t>
            </a:r>
            <a:r>
              <a:rPr lang="zh-CN" altLang="en-US" b="1" dirty="0">
                <a:latin typeface="Arial" charset="0"/>
              </a:rPr>
              <a:t>在磁盘上的块分布，包括逻辑长度、</a:t>
            </a:r>
            <a:r>
              <a:rPr lang="en-US" altLang="zh-CN" b="1" dirty="0" err="1">
                <a:latin typeface="Arial" charset="0"/>
              </a:rPr>
              <a:t>ObjectID</a:t>
            </a:r>
            <a:r>
              <a:rPr lang="zh-CN" altLang="en-US" b="1" dirty="0">
                <a:latin typeface="Arial" charset="0"/>
              </a:rPr>
              <a:t>等。</a:t>
            </a:r>
          </a:p>
          <a:p>
            <a:pPr eaLnBrk="1" hangingPunct="1">
              <a:lnSpc>
                <a:spcPct val="110000"/>
              </a:lnSpc>
            </a:pPr>
            <a:r>
              <a:rPr lang="zh-CN" altLang="en-US" b="1" dirty="0">
                <a:latin typeface="Arial" charset="0"/>
              </a:rPr>
              <a:t>      用户属性则定义了包括</a:t>
            </a:r>
            <a:r>
              <a:rPr lang="en-US" altLang="zh-CN" b="1" dirty="0">
                <a:latin typeface="Arial" charset="0"/>
              </a:rPr>
              <a:t>Object</a:t>
            </a:r>
            <a:r>
              <a:rPr lang="zh-CN" altLang="en-US" b="1" dirty="0">
                <a:latin typeface="Arial" charset="0"/>
              </a:rPr>
              <a:t>拥有者、访问控制列表等属性信息 </a:t>
            </a:r>
          </a:p>
        </p:txBody>
      </p:sp>
    </p:spTree>
    <p:extLst>
      <p:ext uri="{BB962C8B-B14F-4D97-AF65-F5344CB8AC3E}">
        <p14:creationId xmlns:p14="http://schemas.microsoft.com/office/powerpoint/2010/main" val="358287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56</a:t>
            </a:fld>
            <a:endParaRPr lang="en-US" altLang="zh-CN"/>
          </a:p>
        </p:txBody>
      </p:sp>
    </p:spTree>
    <p:extLst>
      <p:ext uri="{BB962C8B-B14F-4D97-AF65-F5344CB8AC3E}">
        <p14:creationId xmlns:p14="http://schemas.microsoft.com/office/powerpoint/2010/main" val="3662202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FF0000"/>
                </a:solidFill>
              </a:rPr>
              <a:t>对象放置管理</a:t>
            </a:r>
            <a:r>
              <a:rPr lang="zh-CN" altLang="en-US" dirty="0"/>
              <a:t>：</a:t>
            </a:r>
            <a:r>
              <a:rPr lang="en-US" altLang="zh-CN" sz="1200" b="1" dirty="0"/>
              <a:t>OSD</a:t>
            </a:r>
            <a:r>
              <a:rPr lang="zh-CN" altLang="en-US" sz="1200" b="1" dirty="0"/>
              <a:t>使用</a:t>
            </a:r>
            <a:r>
              <a:rPr lang="en-US" altLang="zh-CN" sz="1200" b="1" dirty="0"/>
              <a:t>Object</a:t>
            </a:r>
            <a:r>
              <a:rPr lang="zh-CN" altLang="en-US" sz="1200" b="1" dirty="0"/>
              <a:t>对所保存的数据进行管理。它将数据存放到磁盘的磁道和扇区，将若干磁道和扇区组合起来构成</a:t>
            </a:r>
            <a:r>
              <a:rPr lang="en-US" altLang="zh-CN" sz="1200" b="1" dirty="0"/>
              <a:t>Object</a:t>
            </a:r>
            <a:r>
              <a:rPr lang="zh-CN" altLang="en-US" sz="1200" b="1" dirty="0"/>
              <a:t>，并且通过此</a:t>
            </a:r>
            <a:r>
              <a:rPr lang="en-US" altLang="zh-CN" sz="1200" b="1" dirty="0"/>
              <a:t>Object</a:t>
            </a:r>
            <a:r>
              <a:rPr lang="zh-CN" altLang="en-US" sz="1200" b="1" dirty="0"/>
              <a:t>向外界提供对数据的访问。</a:t>
            </a:r>
            <a:br>
              <a:rPr lang="en-US" altLang="zh-CN" b="1" dirty="0"/>
            </a:br>
            <a:r>
              <a:rPr lang="zh-CN" altLang="en-US" b="1" dirty="0">
                <a:solidFill>
                  <a:srgbClr val="FF0000"/>
                </a:solidFill>
              </a:rPr>
              <a:t>对象操作</a:t>
            </a:r>
            <a:r>
              <a:rPr lang="zh-CN" altLang="en-US" b="1" dirty="0"/>
              <a:t>：</a:t>
            </a:r>
            <a:r>
              <a:rPr lang="zh-CN" altLang="en-US" sz="1200" b="1" dirty="0"/>
              <a:t>每个</a:t>
            </a:r>
            <a:r>
              <a:rPr lang="en-US" altLang="zh-CN" sz="1200" b="1" dirty="0"/>
              <a:t>Object</a:t>
            </a:r>
            <a:r>
              <a:rPr lang="zh-CN" altLang="en-US" sz="1200" b="1" dirty="0"/>
              <a:t>同传统的文件相似，使用同文件类似的访问接口，包括</a:t>
            </a:r>
            <a:r>
              <a:rPr lang="en-US" altLang="zh-CN" sz="1200" b="1" dirty="0"/>
              <a:t>Open</a:t>
            </a:r>
            <a:r>
              <a:rPr lang="zh-CN" altLang="en-US" sz="1200" b="1" dirty="0"/>
              <a:t>、</a:t>
            </a:r>
            <a:r>
              <a:rPr lang="en-US" altLang="zh-CN" sz="1200" b="1" dirty="0"/>
              <a:t>Read</a:t>
            </a:r>
            <a:r>
              <a:rPr lang="zh-CN" altLang="en-US" sz="1200" b="1" dirty="0"/>
              <a:t>、</a:t>
            </a:r>
            <a:r>
              <a:rPr lang="en-US" altLang="zh-CN" sz="1200" b="1" dirty="0"/>
              <a:t>Write</a:t>
            </a:r>
            <a:r>
              <a:rPr lang="zh-CN" altLang="en-US" sz="1200" b="1" dirty="0"/>
              <a:t>等。但是两者并不相同，每个</a:t>
            </a:r>
            <a:r>
              <a:rPr lang="en-US" altLang="zh-CN" sz="1200" b="1" dirty="0"/>
              <a:t>Object</a:t>
            </a:r>
            <a:r>
              <a:rPr lang="zh-CN" altLang="en-US" sz="1200" b="1" dirty="0"/>
              <a:t>可能包括若干个文件，也可能是某个文件的一部分，且是独立于操作系统的。除了具体的用户数据外，</a:t>
            </a:r>
            <a:r>
              <a:rPr lang="en-US" altLang="zh-CN" sz="1200" b="1" dirty="0"/>
              <a:t>OSD</a:t>
            </a:r>
            <a:r>
              <a:rPr lang="zh-CN" altLang="en-US" sz="1200" b="1" dirty="0"/>
              <a:t>还记录了每个</a:t>
            </a:r>
            <a:r>
              <a:rPr lang="en-US" altLang="zh-CN" sz="1200" b="1" dirty="0"/>
              <a:t>Object</a:t>
            </a:r>
            <a:r>
              <a:rPr lang="zh-CN" altLang="en-US" sz="1200" b="1" dirty="0"/>
              <a:t>的属性信息，主要是物理视图信息。将这些信息放到</a:t>
            </a:r>
            <a:r>
              <a:rPr lang="en-US" altLang="zh-CN" sz="1200" b="1" dirty="0"/>
              <a:t>OSD</a:t>
            </a:r>
            <a:r>
              <a:rPr lang="zh-CN" altLang="en-US" sz="1200" b="1" dirty="0"/>
              <a:t>上，大大减轻了元数据服务器的负担，增强了整个存储系统的并行访问性能和可扩展性。</a:t>
            </a:r>
            <a:r>
              <a:rPr lang="zh-CN" altLang="en-US" b="1" dirty="0"/>
              <a:t> </a:t>
            </a:r>
            <a:endParaRPr lang="zh-CN" altLang="en-US" dirty="0"/>
          </a:p>
        </p:txBody>
      </p:sp>
      <p:sp>
        <p:nvSpPr>
          <p:cNvPr id="4" name="灯片编号占位符 3"/>
          <p:cNvSpPr>
            <a:spLocks noGrp="1"/>
          </p:cNvSpPr>
          <p:nvPr>
            <p:ph type="sldNum" sz="quarter" idx="10"/>
          </p:nvPr>
        </p:nvSpPr>
        <p:spPr/>
        <p:txBody>
          <a:bodyPr/>
          <a:lstStyle/>
          <a:p>
            <a:fld id="{4B3BFC71-C4A4-49A1-803F-96FA54D74D2D}" type="slidenum">
              <a:rPr lang="zh-CN" altLang="en-US" smtClean="0"/>
              <a:t>57</a:t>
            </a:fld>
            <a:endParaRPr lang="zh-CN" altLang="en-US"/>
          </a:p>
        </p:txBody>
      </p:sp>
    </p:spTree>
    <p:extLst>
      <p:ext uri="{BB962C8B-B14F-4D97-AF65-F5344CB8AC3E}">
        <p14:creationId xmlns:p14="http://schemas.microsoft.com/office/powerpoint/2010/main" val="225419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6B4CF1C-6E41-40AB-B4CD-E543A56BC497}" type="slidenum">
              <a:rPr lang="en-US" altLang="zh-CN" smtClean="0"/>
              <a:pPr>
                <a:defRPr/>
              </a:pPr>
              <a:t>69</a:t>
            </a:fld>
            <a:endParaRPr lang="en-US" altLang="zh-CN"/>
          </a:p>
        </p:txBody>
      </p:sp>
    </p:spTree>
    <p:extLst>
      <p:ext uri="{BB962C8B-B14F-4D97-AF65-F5344CB8AC3E}">
        <p14:creationId xmlns:p14="http://schemas.microsoft.com/office/powerpoint/2010/main" val="149235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554502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449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0812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333375"/>
            <a:ext cx="8229600" cy="719138"/>
          </a:xfrm>
        </p:spPr>
        <p:txBody>
          <a:bodyPr/>
          <a:lstStyle/>
          <a:p>
            <a:r>
              <a:rPr lang="zh-CN" altLang="en-US"/>
              <a:t>单击此处编辑母版标题样式</a:t>
            </a:r>
          </a:p>
        </p:txBody>
      </p:sp>
      <p:sp>
        <p:nvSpPr>
          <p:cNvPr id="3" name="表格占位符 2"/>
          <p:cNvSpPr>
            <a:spLocks noGrp="1"/>
          </p:cNvSpPr>
          <p:nvPr>
            <p:ph type="tbl" idx="1"/>
          </p:nvPr>
        </p:nvSpPr>
        <p:spPr>
          <a:xfrm>
            <a:off x="457200" y="1196975"/>
            <a:ext cx="8229600" cy="4899025"/>
          </a:xfrm>
        </p:spPr>
        <p:txBody>
          <a:bodyPr/>
          <a:lstStyle/>
          <a:p>
            <a:pPr lvl="0"/>
            <a:endParaRPr lang="zh-CN" altLang="en-US" noProof="0"/>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FA367E78-0B3F-4687-997C-BAA742A6CF92}" type="slidenum">
              <a:rPr lang="en-US" altLang="zh-CN"/>
              <a:pPr>
                <a:defRPr/>
              </a:pPr>
              <a:t>‹#›</a:t>
            </a:fld>
            <a:endParaRPr lang="en-US" altLang="zh-CN"/>
          </a:p>
        </p:txBody>
      </p:sp>
    </p:spTree>
    <p:extLst>
      <p:ext uri="{BB962C8B-B14F-4D97-AF65-F5344CB8AC3E}">
        <p14:creationId xmlns:p14="http://schemas.microsoft.com/office/powerpoint/2010/main" val="3309359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8468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33537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356775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756265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237458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50554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344500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9890BD5-1E1C-4C30-A502-83AE4551E3F9}" type="datetimeFigureOut">
              <a:rPr lang="zh-CN" altLang="en-US" smtClean="0"/>
              <a:t>2017/10/18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18668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90BD5-1E1C-4C30-A502-83AE4551E3F9}" type="datetimeFigureOut">
              <a:rPr lang="zh-CN" altLang="en-US" smtClean="0"/>
              <a:t>2017/10/18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C1238-79D6-4603-8859-07F57D00155A}" type="slidenum">
              <a:rPr lang="zh-CN" altLang="en-US" smtClean="0"/>
              <a:t>‹#›</a:t>
            </a:fld>
            <a:endParaRPr lang="zh-CN" altLang="en-US"/>
          </a:p>
        </p:txBody>
      </p:sp>
    </p:spTree>
    <p:extLst>
      <p:ext uri="{BB962C8B-B14F-4D97-AF65-F5344CB8AC3E}">
        <p14:creationId xmlns:p14="http://schemas.microsoft.com/office/powerpoint/2010/main" val="497140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jpg"/><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hyperlink" Target="http://www.snia.org/sites/default/files/SDS_Article.pdf"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zshi@hust.edu.cn" TargetMode="External"/><Relationship Id="rId2" Type="http://schemas.openxmlformats.org/officeDocument/2006/relationships/hyperlink" Target="https://github.com/cs210-56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snia.org/sites/default/files/Managing_Private_and_Hybrid_Clouds_for_Data_Storage.pdf"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snia.org/sites/default/files/Implementing_Serving_and_Using_The_Cloud-Nov_2013.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snia.org/sites/default/files/Managing_Private_and_Hybrid_Clouds_for_Data_Storage.pdf"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cnblogs.com/gbyukg/p/3326825.html" TargetMode="External"/><Relationship Id="rId7" Type="http://schemas.openxmlformats.org/officeDocument/2006/relationships/hyperlink" Target="https://my.oschina.net/myspaceNUAA/blog/620161" TargetMode="External"/><Relationship Id="rId2" Type="http://schemas.openxmlformats.org/officeDocument/2006/relationships/hyperlink" Target="https://curl.haxx.se/" TargetMode="External"/><Relationship Id="rId1" Type="http://schemas.openxmlformats.org/officeDocument/2006/relationships/slideLayout" Target="../slideLayouts/slideLayout2.xml"/><Relationship Id="rId6" Type="http://schemas.openxmlformats.org/officeDocument/2006/relationships/hyperlink" Target="http://www.cnblogs.com/ksguai/p/5768369.html" TargetMode="External"/><Relationship Id="rId5" Type="http://schemas.openxmlformats.org/officeDocument/2006/relationships/hyperlink" Target="http://www.cnblogs.com/landhu/p/5843282.html" TargetMode="External"/><Relationship Id="rId4" Type="http://schemas.openxmlformats.org/officeDocument/2006/relationships/hyperlink" Target="https://github.com/intel-cloud/cosbench"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tudygolang.com/articles/9572" TargetMode="External"/><Relationship Id="rId3" Type="http://schemas.openxmlformats.org/officeDocument/2006/relationships/hyperlink" Target="https://github.com/minio/minio" TargetMode="External"/><Relationship Id="rId7" Type="http://schemas.openxmlformats.org/officeDocument/2006/relationships/hyperlink" Target="https://mritd.me/2016/09/17/Minio-AWS-S3-&#23384;&#20648;&#24320;&#28304;&#23454;&#29616;" TargetMode="External"/><Relationship Id="rId2" Type="http://schemas.openxmlformats.org/officeDocument/2006/relationships/hyperlink" Target="https://minio.io/" TargetMode="External"/><Relationship Id="rId1" Type="http://schemas.openxmlformats.org/officeDocument/2006/relationships/slideLayout" Target="../slideLayouts/slideLayout2.xml"/><Relationship Id="rId6" Type="http://schemas.openxmlformats.org/officeDocument/2006/relationships/hyperlink" Target="http://docs.minio.io/" TargetMode="External"/><Relationship Id="rId5" Type="http://schemas.openxmlformats.org/officeDocument/2006/relationships/hyperlink" Target="https://hub.docker.com/r/minio/minio/" TargetMode="External"/><Relationship Id="rId4" Type="http://schemas.openxmlformats.org/officeDocument/2006/relationships/hyperlink" Target="http://www.appinn.com/minio-cloud-storage/"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docs.openstack.org/developer/swift/development_saio.html" TargetMode="External"/><Relationship Id="rId2" Type="http://schemas.openxmlformats.org/officeDocument/2006/relationships/hyperlink" Target="https://wiki.openstack.org/wiki/Swift" TargetMode="External"/><Relationship Id="rId1" Type="http://schemas.openxmlformats.org/officeDocument/2006/relationships/slideLayout" Target="../slideLayouts/slideLayout2.xml"/><Relationship Id="rId5" Type="http://schemas.openxmlformats.org/officeDocument/2006/relationships/hyperlink" Target="https://hub.docker.com/r/morrisjobke/docker-swift-onlyone/" TargetMode="External"/><Relationship Id="rId4" Type="http://schemas.openxmlformats.org/officeDocument/2006/relationships/hyperlink" Target="https://hub.docker.com/r/alivt/docker-swift-onlyon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ceph" TargetMode="External"/><Relationship Id="rId2" Type="http://schemas.openxmlformats.org/officeDocument/2006/relationships/hyperlink" Target="https://ceph.com/" TargetMode="External"/><Relationship Id="rId1" Type="http://schemas.openxmlformats.org/officeDocument/2006/relationships/slideLayout" Target="../slideLayouts/slideLayout2.xml"/><Relationship Id="rId6" Type="http://schemas.openxmlformats.org/officeDocument/2006/relationships/hyperlink" Target="http://dockone.io/article/307" TargetMode="External"/><Relationship Id="rId5" Type="http://schemas.openxmlformats.org/officeDocument/2006/relationships/hyperlink" Target="https://hub.docker.com/u/ceph/" TargetMode="External"/><Relationship Id="rId4" Type="http://schemas.openxmlformats.org/officeDocument/2006/relationships/hyperlink" Target="https://github.com/ceph/ceph-docker"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hub.docker.com/u/ceph/" TargetMode="External"/><Relationship Id="rId2" Type="http://schemas.openxmlformats.org/officeDocument/2006/relationships/hyperlink" Target="https://opensource.com/business/15/7/running-ceph-inside-docker" TargetMode="External"/><Relationship Id="rId1" Type="http://schemas.openxmlformats.org/officeDocument/2006/relationships/slideLayout" Target="../slideLayouts/slideLayout2.xml"/><Relationship Id="rId6" Type="http://schemas.openxmlformats.org/officeDocument/2006/relationships/hyperlink" Target="http://dockone.io/article/410" TargetMode="External"/><Relationship Id="rId5" Type="http://schemas.openxmlformats.org/officeDocument/2006/relationships/hyperlink" Target="https://www.mirantis.com/blog/ceph-vs-swift-architects-perspective/" TargetMode="External"/><Relationship Id="rId4" Type="http://schemas.openxmlformats.org/officeDocument/2006/relationships/hyperlink" Target="http://dockone.io/article/436"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jpg"/><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77.jpg"/><Relationship Id="rId5" Type="http://schemas.openxmlformats.org/officeDocument/2006/relationships/image" Target="../media/image76.jpeg"/><Relationship Id="rId4" Type="http://schemas.openxmlformats.org/officeDocument/2006/relationships/image" Target="../media/image75.png"/><Relationship Id="rId9" Type="http://schemas.openxmlformats.org/officeDocument/2006/relationships/image" Target="../media/image80.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黑体" panose="02010609060101010101" pitchFamily="49" charset="-122"/>
                <a:ea typeface="黑体" panose="02010609060101010101" pitchFamily="49" charset="-122"/>
              </a:rPr>
              <a:t>数据中心技术</a:t>
            </a:r>
          </a:p>
        </p:txBody>
      </p:sp>
      <p:sp>
        <p:nvSpPr>
          <p:cNvPr id="3" name="副标题 2"/>
          <p:cNvSpPr>
            <a:spLocks noGrp="1"/>
          </p:cNvSpPr>
          <p:nvPr>
            <p:ph type="subTitle" idx="1"/>
          </p:nvPr>
        </p:nvSpPr>
        <p:spPr/>
        <p:txBody>
          <a:bodyPr>
            <a:norm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施展</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武汉光电国家实验室</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2017-10-19</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6438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120000"/>
            <a:ext cx="9144000" cy="738000"/>
          </a:xfrm>
        </p:spPr>
        <p:txBody>
          <a:bodyPr anchor="ctr">
            <a:normAutofit/>
          </a:bodyPr>
          <a:lstStyle/>
          <a:p>
            <a:pPr marL="0" indent="0" algn="ctr">
              <a:buNone/>
            </a:pPr>
            <a:r>
              <a:rPr lang="zh-CN" altLang="en-US" sz="3600" dirty="0"/>
              <a:t>该怎么办？</a:t>
            </a:r>
          </a:p>
        </p:txBody>
      </p:sp>
      <p:sp>
        <p:nvSpPr>
          <p:cNvPr id="2" name="标题 1"/>
          <p:cNvSpPr>
            <a:spLocks noGrp="1"/>
          </p:cNvSpPr>
          <p:nvPr>
            <p:ph type="title"/>
          </p:nvPr>
        </p:nvSpPr>
        <p:spPr/>
        <p:txBody>
          <a:bodyPr/>
          <a:lstStyle/>
          <a:p>
            <a:r>
              <a:rPr lang="zh-CN" altLang="en-US" dirty="0">
                <a:solidFill>
                  <a:schemeClr val="bg1"/>
                </a:solidFill>
              </a:rPr>
              <a:t>课程背景</a:t>
            </a:r>
          </a:p>
        </p:txBody>
      </p:sp>
      <p:graphicFrame>
        <p:nvGraphicFramePr>
          <p:cNvPr id="5" name="图表 4"/>
          <p:cNvGraphicFramePr/>
          <p:nvPr>
            <p:extLst/>
          </p:nvPr>
        </p:nvGraphicFramePr>
        <p:xfrm>
          <a:off x="180000" y="908720"/>
          <a:ext cx="4320000" cy="3169735"/>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组合 5"/>
          <p:cNvGrpSpPr/>
          <p:nvPr/>
        </p:nvGrpSpPr>
        <p:grpSpPr>
          <a:xfrm>
            <a:off x="540000" y="1558455"/>
            <a:ext cx="3023075" cy="1800000"/>
            <a:chOff x="540000" y="3240000"/>
            <a:chExt cx="3023075" cy="180000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00" y="3240000"/>
              <a:ext cx="2843075" cy="1800000"/>
            </a:xfrm>
            <a:prstGeom prst="rect">
              <a:avLst/>
            </a:prstGeom>
          </p:spPr>
        </p:pic>
        <p:sp>
          <p:nvSpPr>
            <p:cNvPr id="8" name="矩形 7"/>
            <p:cNvSpPr/>
            <p:nvPr/>
          </p:nvSpPr>
          <p:spPr>
            <a:xfrm>
              <a:off x="540000" y="3780000"/>
              <a:ext cx="1800000" cy="540000"/>
            </a:xfrm>
            <a:prstGeom prst="rect">
              <a:avLst/>
            </a:prstGeom>
            <a:ln/>
          </p:spPr>
          <p:style>
            <a:lnRef idx="1">
              <a:schemeClr val="accent2"/>
            </a:lnRef>
            <a:fillRef idx="3">
              <a:schemeClr val="accent2"/>
            </a:fillRef>
            <a:effectRef idx="2">
              <a:schemeClr val="accent2"/>
            </a:effectRef>
            <a:fontRef idx="minor">
              <a:schemeClr val="lt1"/>
            </a:fontRef>
          </p:style>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数据年增</a:t>
              </a:r>
              <a:r>
                <a:rPr kumimoji="0" lang="en-US" altLang="zh-CN" sz="1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150PB</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还在加速增长</a:t>
              </a:r>
            </a:p>
          </p:txBody>
        </p:sp>
      </p:grpSp>
      <p:grpSp>
        <p:nvGrpSpPr>
          <p:cNvPr id="9" name="组合 8"/>
          <p:cNvGrpSpPr/>
          <p:nvPr/>
        </p:nvGrpSpPr>
        <p:grpSpPr>
          <a:xfrm>
            <a:off x="4500000" y="1378455"/>
            <a:ext cx="4360043" cy="1440000"/>
            <a:chOff x="180000" y="5040000"/>
            <a:chExt cx="3960000" cy="1440000"/>
          </a:xfrm>
        </p:grpSpPr>
        <p:pic>
          <p:nvPicPr>
            <p:cNvPr id="10" name="Picture 8" descr="http://t11.baidu.com/it/u=2472921415,960976943&amp;fm=59"/>
            <p:cNvPicPr>
              <a:picLocks noChangeAspect="1" noChangeArrowheads="1"/>
            </p:cNvPicPr>
            <p:nvPr/>
          </p:nvPicPr>
          <p:blipFill>
            <a:blip r:embed="rId4" cstate="print"/>
            <a:srcRect/>
            <a:stretch>
              <a:fillRect/>
            </a:stretch>
          </p:blipFill>
          <p:spPr bwMode="auto">
            <a:xfrm>
              <a:off x="900000" y="5040000"/>
              <a:ext cx="720000" cy="720000"/>
            </a:xfrm>
            <a:prstGeom prst="rect">
              <a:avLst/>
            </a:prstGeom>
            <a:noFill/>
          </p:spPr>
        </p:pic>
        <p:sp>
          <p:nvSpPr>
            <p:cNvPr id="11" name="矩形 10"/>
            <p:cNvSpPr/>
            <p:nvPr/>
          </p:nvSpPr>
          <p:spPr>
            <a:xfrm>
              <a:off x="180000" y="5760000"/>
              <a:ext cx="2160000" cy="720000"/>
            </a:xfrm>
            <a:prstGeom prst="rect">
              <a:avLst/>
            </a:prstGeom>
            <a:noFill/>
          </p:spPr>
          <p:txBody>
            <a:bodyPr wrap="square" lIns="36000" tIns="36000" rIns="36000" bIns="36000" anchor="ctr">
              <a:no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月活跃用户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&gt;8</a:t>
              </a:r>
              <a:r>
                <a:rPr kumimoji="0" lang="zh-CN" altLang="en-US"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同时在线用户 </a:t>
              </a:r>
              <a:r>
                <a:rPr kumimoji="0" lang="en-US" altLang="zh-CN" sz="25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&gt;2</a:t>
              </a:r>
              <a:r>
                <a:rPr kumimoji="0" lang="zh-CN" altLang="en-US" sz="25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pic>
          <p:nvPicPr>
            <p:cNvPr id="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80049" y="5040000"/>
              <a:ext cx="720000" cy="720000"/>
            </a:xfrm>
            <a:prstGeom prst="roundRect">
              <a:avLst/>
            </a:prstGeom>
            <a:noFill/>
          </p:spPr>
        </p:pic>
        <p:sp>
          <p:nvSpPr>
            <p:cNvPr id="13" name="矩形 12"/>
            <p:cNvSpPr/>
            <p:nvPr/>
          </p:nvSpPr>
          <p:spPr>
            <a:xfrm>
              <a:off x="2340000" y="5760000"/>
              <a:ext cx="1800000" cy="720000"/>
            </a:xfrm>
            <a:prstGeom prst="rect">
              <a:avLst/>
            </a:prstGeom>
            <a:noFill/>
          </p:spPr>
          <p:txBody>
            <a:bodyPr wrap="square" lIns="36000" tIns="36000" rIns="36000" bIns="3600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月活跃用户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&gt;6</a:t>
              </a:r>
              <a:r>
                <a:rPr kumimoji="0" lang="zh-CN" altLang="en-US"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cxnSp>
          <p:nvCxnSpPr>
            <p:cNvPr id="14" name="直接连接符 13"/>
            <p:cNvCxnSpPr/>
            <p:nvPr/>
          </p:nvCxnSpPr>
          <p:spPr>
            <a:xfrm flipV="1">
              <a:off x="2977497" y="5364480"/>
              <a:ext cx="785818" cy="357190"/>
            </a:xfrm>
            <a:prstGeom prst="line">
              <a:avLst/>
            </a:prstGeom>
            <a:ln w="28575">
              <a:solidFill>
                <a:schemeClr val="bg1">
                  <a:alpha val="53000"/>
                </a:schemeClr>
              </a:solidFill>
            </a:ln>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4788183" y="4099987"/>
            <a:ext cx="4180043" cy="1440000"/>
            <a:chOff x="4680000" y="5040000"/>
            <a:chExt cx="3780000" cy="1440000"/>
          </a:xfrm>
        </p:grpSpPr>
        <p:pic>
          <p:nvPicPr>
            <p:cNvPr id="16" name="图片 7" descr="icon_qzon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40000" y="5040000"/>
              <a:ext cx="720000" cy="720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4680000" y="5760000"/>
              <a:ext cx="1800000" cy="720000"/>
            </a:xfrm>
            <a:prstGeom prst="rect">
              <a:avLst/>
            </a:prstGeom>
            <a:noFill/>
          </p:spPr>
          <p:txBody>
            <a:bodyPr wrap="none" lIns="36000" tIns="36000" rIns="36000" bIns="36000" anchor="ctr">
              <a:no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图片</a:t>
              </a:r>
              <a:r>
                <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4000</a:t>
              </a:r>
              <a:r>
                <a:rPr kumimoji="0" lang="zh-CN"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亿张</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存储量</a:t>
              </a:r>
              <a:r>
                <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200PB</a:t>
              </a:r>
            </a:p>
          </p:txBody>
        </p:sp>
        <p:pic>
          <p:nvPicPr>
            <p:cNvPr id="18" name="图片 17"/>
            <p:cNvPicPr>
              <a:picLocks noChangeAspect="1"/>
            </p:cNvPicPr>
            <p:nvPr/>
          </p:nvPicPr>
          <p:blipFill>
            <a:blip r:embed="rId7"/>
            <a:stretch>
              <a:fillRect/>
            </a:stretch>
          </p:blipFill>
          <p:spPr>
            <a:xfrm>
              <a:off x="7200000" y="5040000"/>
              <a:ext cx="720000" cy="720000"/>
            </a:xfrm>
            <a:prstGeom prst="rect">
              <a:avLst/>
            </a:prstGeom>
          </p:spPr>
        </p:pic>
        <p:sp>
          <p:nvSpPr>
            <p:cNvPr id="19" name="矩形 18"/>
            <p:cNvSpPr/>
            <p:nvPr/>
          </p:nvSpPr>
          <p:spPr>
            <a:xfrm>
              <a:off x="6480000" y="5760000"/>
              <a:ext cx="1980000" cy="720000"/>
            </a:xfrm>
            <a:prstGeom prst="rect">
              <a:avLst/>
            </a:prstGeom>
            <a:noFill/>
          </p:spPr>
          <p:txBody>
            <a:bodyPr wrap="none" lIns="36000" tIns="36000" rIns="36000" bIns="36000" anchor="ctr">
              <a:no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日</a:t>
              </a:r>
              <a:r>
                <a:rPr kumimoji="0" lang="zh-CN"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上传</a:t>
              </a:r>
              <a:r>
                <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10</a:t>
              </a:r>
              <a:r>
                <a:rPr kumimoji="0" lang="zh-CN"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亿张</a:t>
              </a:r>
              <a:endPar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日下载</a:t>
              </a:r>
              <a:r>
                <a:rPr kumimoji="0" lang="en-US" altLang="zh-CN" sz="16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 </a:t>
              </a:r>
              <a:r>
                <a:rPr kumimoji="0" lang="en-US"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1200</a:t>
              </a:r>
              <a:r>
                <a:rPr kumimoji="0" lang="zh-CN" altLang="zh-CN"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亿张</a:t>
              </a:r>
              <a:endParaRPr kumimoji="0" lang="zh-CN" altLang="en-US" sz="25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0" name="加号 19"/>
            <p:cNvSpPr/>
            <p:nvPr/>
          </p:nvSpPr>
          <p:spPr>
            <a:xfrm>
              <a:off x="6300000" y="5220000"/>
              <a:ext cx="360000" cy="360000"/>
            </a:xfrm>
            <a:prstGeom prst="mathPlus">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1" name="下箭头 20"/>
            <p:cNvSpPr/>
            <p:nvPr/>
          </p:nvSpPr>
          <p:spPr>
            <a:xfrm>
              <a:off x="6120000" y="5580000"/>
              <a:ext cx="720000" cy="180000"/>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2" name="矩形 21"/>
            <p:cNvSpPr/>
            <p:nvPr/>
          </p:nvSpPr>
          <p:spPr>
            <a:xfrm>
              <a:off x="4860000" y="5400000"/>
              <a:ext cx="1080000" cy="360000"/>
            </a:xfrm>
            <a:prstGeom prst="rect">
              <a:avLst/>
            </a:prstGeom>
            <a:solidFill>
              <a:srgbClr val="FFFFFF">
                <a:alpha val="80000"/>
              </a:srgbClr>
            </a:solidFill>
          </p:spPr>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QQ</a:t>
              </a:r>
              <a:r>
                <a:rPr kumimoji="0" lang="zh-CN" altLang="en-US" sz="1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空间相册</a:t>
              </a:r>
            </a:p>
          </p:txBody>
        </p:sp>
        <p:sp>
          <p:nvSpPr>
            <p:cNvPr id="23" name="矩形 22"/>
            <p:cNvSpPr/>
            <p:nvPr/>
          </p:nvSpPr>
          <p:spPr>
            <a:xfrm>
              <a:off x="7020000" y="5400000"/>
              <a:ext cx="1080000" cy="360000"/>
            </a:xfrm>
            <a:prstGeom prst="rect">
              <a:avLst/>
            </a:prstGeom>
            <a:solidFill>
              <a:srgbClr val="FFFFFF">
                <a:alpha val="80000"/>
              </a:srgbClr>
            </a:solidFill>
          </p:spPr>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文泉驿等宽微米黑" panose="020B0606030804020204" pitchFamily="34" charset="-122"/>
                </a:rPr>
                <a:t>微信朋友圈</a:t>
              </a:r>
            </a:p>
          </p:txBody>
        </p:sp>
      </p:grpSp>
      <p:sp>
        <p:nvSpPr>
          <p:cNvPr id="24" name="矩形 23"/>
          <p:cNvSpPr/>
          <p:nvPr/>
        </p:nvSpPr>
        <p:spPr>
          <a:xfrm>
            <a:off x="108471" y="4043015"/>
            <a:ext cx="4356000" cy="216000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36000" tIns="36000" rIns="36000" bIns="36000" anchor="ctr">
            <a:noAutofit/>
          </a:bodyPr>
          <a:lstStyle>
            <a:defPPr>
              <a:defRPr lang="zh-CN"/>
            </a:defPPr>
            <a:lvl1pPr algn="ctr" rtl="0" fontAlgn="base">
              <a:lnSpc>
                <a:spcPct val="95000"/>
              </a:lnSpc>
              <a:spcBef>
                <a:spcPct val="0"/>
              </a:spcBef>
              <a:spcAft>
                <a:spcPct val="0"/>
              </a:spcAft>
              <a:defRPr b="1" kern="1200">
                <a:solidFill>
                  <a:schemeClr val="dk1"/>
                </a:solidFill>
                <a:latin typeface="+mn-lt"/>
                <a:ea typeface="+mn-ea"/>
                <a:cs typeface="+mn-cs"/>
              </a:defRPr>
            </a:lvl1pPr>
            <a:lvl2pPr marL="457200" algn="ctr" rtl="0" fontAlgn="base">
              <a:lnSpc>
                <a:spcPct val="95000"/>
              </a:lnSpc>
              <a:spcBef>
                <a:spcPct val="0"/>
              </a:spcBef>
              <a:spcAft>
                <a:spcPct val="0"/>
              </a:spcAft>
              <a:defRPr b="1" kern="1200">
                <a:solidFill>
                  <a:schemeClr val="dk1"/>
                </a:solidFill>
                <a:latin typeface="+mn-lt"/>
                <a:ea typeface="+mn-ea"/>
                <a:cs typeface="+mn-cs"/>
              </a:defRPr>
            </a:lvl2pPr>
            <a:lvl3pPr marL="914400" algn="ctr" rtl="0" fontAlgn="base">
              <a:lnSpc>
                <a:spcPct val="95000"/>
              </a:lnSpc>
              <a:spcBef>
                <a:spcPct val="0"/>
              </a:spcBef>
              <a:spcAft>
                <a:spcPct val="0"/>
              </a:spcAft>
              <a:defRPr b="1" kern="1200">
                <a:solidFill>
                  <a:schemeClr val="dk1"/>
                </a:solidFill>
                <a:latin typeface="+mn-lt"/>
                <a:ea typeface="+mn-ea"/>
                <a:cs typeface="+mn-cs"/>
              </a:defRPr>
            </a:lvl3pPr>
            <a:lvl4pPr marL="1371600" algn="ctr" rtl="0" fontAlgn="base">
              <a:lnSpc>
                <a:spcPct val="95000"/>
              </a:lnSpc>
              <a:spcBef>
                <a:spcPct val="0"/>
              </a:spcBef>
              <a:spcAft>
                <a:spcPct val="0"/>
              </a:spcAft>
              <a:defRPr b="1" kern="1200">
                <a:solidFill>
                  <a:schemeClr val="dk1"/>
                </a:solidFill>
                <a:latin typeface="+mn-lt"/>
                <a:ea typeface="+mn-ea"/>
                <a:cs typeface="+mn-cs"/>
              </a:defRPr>
            </a:lvl4pPr>
            <a:lvl5pPr marL="1828800" algn="ctr" rtl="0" fontAlgn="base">
              <a:lnSpc>
                <a:spcPct val="95000"/>
              </a:lnSpc>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285750" indent="-285750" algn="l">
              <a:lnSpc>
                <a:spcPct val="130000"/>
              </a:lnSpc>
              <a:spcBef>
                <a:spcPts val="600"/>
              </a:spcBef>
              <a:buClr>
                <a:schemeClr val="accent2"/>
              </a:buClr>
              <a:buFont typeface="Wingdings" panose="05000000000000000000" pitchFamily="2" charset="2"/>
              <a:buChar char="n"/>
            </a:pPr>
            <a:r>
              <a:rPr lang="zh-CN" altLang="en-US" sz="1400" dirty="0">
                <a:latin typeface="黑体" panose="02010609060101010101" pitchFamily="49" charset="-122"/>
                <a:ea typeface="黑体" panose="02010609060101010101" pitchFamily="49" charset="-122"/>
                <a:cs typeface="文泉驿等宽微米黑" panose="020B0606030804020204" pitchFamily="34" charset="-122"/>
              </a:rPr>
              <a:t>社交、游戏，访问密度高达</a:t>
            </a:r>
            <a:r>
              <a:rPr lang="en-US" altLang="zh-CN"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100</a:t>
            </a:r>
            <a:r>
              <a:rPr lang="zh-CN" altLang="en-US"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万次</a:t>
            </a:r>
            <a:r>
              <a:rPr lang="en-US" altLang="zh-CN"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a:t>
            </a:r>
            <a:r>
              <a:rPr lang="zh-CN" altLang="en-US"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秒</a:t>
            </a:r>
            <a:r>
              <a:rPr lang="en-US" altLang="zh-CN"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/100GB</a:t>
            </a:r>
            <a:r>
              <a:rPr lang="zh-CN" altLang="en-US"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量级</a:t>
            </a:r>
            <a:r>
              <a:rPr lang="zh-CN" altLang="en-US" sz="1400" dirty="0">
                <a:latin typeface="黑体" panose="02010609060101010101" pitchFamily="49" charset="-122"/>
                <a:ea typeface="黑体" panose="02010609060101010101" pitchFamily="49" charset="-122"/>
                <a:cs typeface="文泉驿等宽微米黑" panose="020B0606030804020204" pitchFamily="34" charset="-122"/>
              </a:rPr>
              <a:t>的数据读写；</a:t>
            </a:r>
          </a:p>
          <a:p>
            <a:pPr marL="285750" indent="-285750" algn="l">
              <a:lnSpc>
                <a:spcPct val="130000"/>
              </a:lnSpc>
              <a:spcBef>
                <a:spcPts val="600"/>
              </a:spcBef>
              <a:buClr>
                <a:schemeClr val="accent2"/>
              </a:buClr>
              <a:buFont typeface="Wingdings" panose="05000000000000000000" pitchFamily="2" charset="2"/>
              <a:buChar char="n"/>
            </a:pPr>
            <a:r>
              <a:rPr lang="zh-CN" altLang="en-US" sz="1400" dirty="0">
                <a:latin typeface="黑体" panose="02010609060101010101" pitchFamily="49" charset="-122"/>
                <a:ea typeface="黑体" panose="02010609060101010101" pitchFamily="49" charset="-122"/>
                <a:cs typeface="文泉驿等宽微米黑" panose="020B0606030804020204" pitchFamily="34" charset="-122"/>
              </a:rPr>
              <a:t>在线业务，应保证良好的用户体验，不论数据访问密集程度如何，均要求延迟在</a:t>
            </a:r>
            <a:r>
              <a:rPr lang="en-US" altLang="zh-CN"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100</a:t>
            </a:r>
            <a:r>
              <a:rPr lang="zh-CN" altLang="en-US"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毫秒以内</a:t>
            </a:r>
            <a:endParaRPr lang="zh-CN" altLang="en-US" sz="1400" dirty="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5" name="内容占位符 2"/>
          <p:cNvSpPr txBox="1">
            <a:spLocks/>
          </p:cNvSpPr>
          <p:nvPr/>
        </p:nvSpPr>
        <p:spPr>
          <a:xfrm>
            <a:off x="0" y="0"/>
            <a:ext cx="9144000" cy="720000"/>
          </a:xfrm>
          <a:prstGeom prst="rect">
            <a:avLst/>
          </a:prstGeom>
        </p:spPr>
        <p:txBody>
          <a:bodyPr vert="horz" lIns="0" tIns="0" rIns="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600" dirty="0">
                <a:latin typeface="黑体" panose="02010609060101010101" pitchFamily="49" charset="-122"/>
                <a:ea typeface="黑体" panose="02010609060101010101" pitchFamily="49" charset="-122"/>
              </a:rPr>
              <a:t>身旁腾讯的现实</a:t>
            </a:r>
          </a:p>
        </p:txBody>
      </p:sp>
    </p:spTree>
    <p:extLst>
      <p:ext uri="{BB962C8B-B14F-4D97-AF65-F5344CB8AC3E}">
        <p14:creationId xmlns:p14="http://schemas.microsoft.com/office/powerpoint/2010/main" val="23064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sp>
        <p:nvSpPr>
          <p:cNvPr id="3" name="内容占位符 2"/>
          <p:cNvSpPr>
            <a:spLocks noGrp="1"/>
          </p:cNvSpPr>
          <p:nvPr>
            <p:ph idx="1"/>
          </p:nvPr>
        </p:nvSpPr>
        <p:spPr/>
        <p:txBody>
          <a:bodyPr/>
          <a:lstStyle/>
          <a:p>
            <a:r>
              <a:rPr lang="zh-CN" altLang="en-US" dirty="0"/>
              <a:t>数据存储挑战：</a:t>
            </a:r>
            <a:endParaRPr lang="en-US" altLang="zh-CN" dirty="0"/>
          </a:p>
          <a:p>
            <a:pPr lvl="1"/>
            <a:r>
              <a:rPr lang="zh-CN" altLang="en-US" dirty="0"/>
              <a:t>庞大：规模持续扩张</a:t>
            </a:r>
            <a:endParaRPr lang="en-US" altLang="zh-CN" dirty="0"/>
          </a:p>
          <a:p>
            <a:pPr lvl="1"/>
            <a:r>
              <a:rPr lang="zh-CN" altLang="en-US" dirty="0"/>
              <a:t>复杂：内容结构丰富</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000" y="718908"/>
            <a:ext cx="4320000" cy="3853221"/>
          </a:xfrm>
          <a:prstGeom prst="rect">
            <a:avLst/>
          </a:prstGeom>
        </p:spPr>
      </p:pic>
    </p:spTree>
    <p:extLst>
      <p:ext uri="{BB962C8B-B14F-4D97-AF65-F5344CB8AC3E}">
        <p14:creationId xmlns:p14="http://schemas.microsoft.com/office/powerpoint/2010/main" val="1907645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sp>
        <p:nvSpPr>
          <p:cNvPr id="3" name="内容占位符 2"/>
          <p:cNvSpPr>
            <a:spLocks noGrp="1"/>
          </p:cNvSpPr>
          <p:nvPr>
            <p:ph idx="1"/>
          </p:nvPr>
        </p:nvSpPr>
        <p:spPr/>
        <p:txBody>
          <a:bodyPr/>
          <a:lstStyle/>
          <a:p>
            <a:r>
              <a:rPr lang="zh-CN" altLang="en-US" dirty="0"/>
              <a:t>存储技术领域能提供什么干货？</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000" y="2520000"/>
            <a:ext cx="6840000" cy="38154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6635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sp>
        <p:nvSpPr>
          <p:cNvPr id="3" name="内容占位符 2"/>
          <p:cNvSpPr>
            <a:spLocks noGrp="1"/>
          </p:cNvSpPr>
          <p:nvPr>
            <p:ph idx="1"/>
          </p:nvPr>
        </p:nvSpPr>
        <p:spPr/>
        <p:txBody>
          <a:bodyPr/>
          <a:lstStyle/>
          <a:p>
            <a:r>
              <a:rPr lang="zh-CN" altLang="en-US" dirty="0"/>
              <a:t>这些？</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69" y="2553035"/>
            <a:ext cx="2676410" cy="176660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3654" y="2137920"/>
            <a:ext cx="1291831" cy="200186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6999" y="504666"/>
            <a:ext cx="2105140" cy="132095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2636" y="1690689"/>
            <a:ext cx="1728730" cy="1452133"/>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31035" y="4452084"/>
            <a:ext cx="3277069" cy="2047101"/>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2636" y="3436338"/>
            <a:ext cx="1583723" cy="1556202"/>
          </a:xfrm>
          <a:prstGeom prst="rect">
            <a:avLst/>
          </a:prstGeom>
        </p:spPr>
      </p:pic>
      <p:sp>
        <p:nvSpPr>
          <p:cNvPr id="10" name="椭圆 9"/>
          <p:cNvSpPr/>
          <p:nvPr/>
        </p:nvSpPr>
        <p:spPr>
          <a:xfrm>
            <a:off x="4044891" y="2443263"/>
            <a:ext cx="720000" cy="720000"/>
          </a:xfrm>
          <a:prstGeom prst="ellipse">
            <a:avLst/>
          </a:prstGeom>
          <a:ln w="38100"/>
        </p:spPr>
        <p:style>
          <a:lnRef idx="2">
            <a:schemeClr val="accent2"/>
          </a:lnRef>
          <a:fillRef idx="1">
            <a:schemeClr val="lt1"/>
          </a:fillRef>
          <a:effectRef idx="0">
            <a:schemeClr val="accent2"/>
          </a:effectRef>
          <a:fontRef idx="minor">
            <a:schemeClr val="dk1"/>
          </a:fontRef>
        </p:style>
        <p:txBody>
          <a:bodyPr wrap="none" lIns="0" tIns="0" rIns="0" bIns="0" rtlCol="0" anchor="ctr"/>
          <a:lstStyle/>
          <a:p>
            <a:pPr algn="ctr"/>
            <a:r>
              <a:rPr lang="en-US" altLang="zh-CN" dirty="0"/>
              <a:t>STT</a:t>
            </a:r>
            <a:endParaRPr lang="zh-CN" altLang="en-US" dirty="0"/>
          </a:p>
        </p:txBody>
      </p:sp>
      <p:sp>
        <p:nvSpPr>
          <p:cNvPr id="11" name="椭圆 10"/>
          <p:cNvSpPr/>
          <p:nvPr/>
        </p:nvSpPr>
        <p:spPr>
          <a:xfrm>
            <a:off x="4044891" y="4139788"/>
            <a:ext cx="720000" cy="720000"/>
          </a:xfrm>
          <a:prstGeom prst="ellipse">
            <a:avLst/>
          </a:prstGeom>
          <a:ln w="38100"/>
        </p:spPr>
        <p:style>
          <a:lnRef idx="2">
            <a:schemeClr val="accent2"/>
          </a:lnRef>
          <a:fillRef idx="1">
            <a:schemeClr val="lt1"/>
          </a:fillRef>
          <a:effectRef idx="0">
            <a:schemeClr val="accent2"/>
          </a:effectRef>
          <a:fontRef idx="minor">
            <a:schemeClr val="dk1"/>
          </a:fontRef>
        </p:style>
        <p:txBody>
          <a:bodyPr wrap="none" lIns="0" tIns="0" rIns="0" bIns="0" rtlCol="0" anchor="ctr"/>
          <a:lstStyle/>
          <a:p>
            <a:pPr algn="ctr"/>
            <a:r>
              <a:rPr lang="en-US" altLang="zh-CN" dirty="0"/>
              <a:t>PRAM</a:t>
            </a:r>
            <a:endParaRPr lang="zh-CN" altLang="en-US" dirty="0"/>
          </a:p>
        </p:txBody>
      </p:sp>
      <p:grpSp>
        <p:nvGrpSpPr>
          <p:cNvPr id="35" name="组合 34"/>
          <p:cNvGrpSpPr/>
          <p:nvPr/>
        </p:nvGrpSpPr>
        <p:grpSpPr>
          <a:xfrm>
            <a:off x="4764891" y="1240561"/>
            <a:ext cx="2604678" cy="4040930"/>
            <a:chOff x="4764891" y="1240561"/>
            <a:chExt cx="2604678" cy="4040930"/>
          </a:xfrm>
        </p:grpSpPr>
        <p:sp>
          <p:nvSpPr>
            <p:cNvPr id="12" name="椭圆 11"/>
            <p:cNvSpPr/>
            <p:nvPr/>
          </p:nvSpPr>
          <p:spPr>
            <a:xfrm>
              <a:off x="6390637" y="1240561"/>
              <a:ext cx="360000" cy="360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椭圆 12"/>
            <p:cNvSpPr/>
            <p:nvPr/>
          </p:nvSpPr>
          <p:spPr>
            <a:xfrm>
              <a:off x="7009569" y="3163263"/>
              <a:ext cx="360000" cy="360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椭圆 13"/>
            <p:cNvSpPr/>
            <p:nvPr/>
          </p:nvSpPr>
          <p:spPr>
            <a:xfrm>
              <a:off x="6390637" y="4921491"/>
              <a:ext cx="360000" cy="360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6" name="肘形连接符 15"/>
            <p:cNvCxnSpPr>
              <a:stCxn id="13" idx="2"/>
              <a:endCxn id="12" idx="2"/>
            </p:cNvCxnSpPr>
            <p:nvPr/>
          </p:nvCxnSpPr>
          <p:spPr>
            <a:xfrm rot="10800000">
              <a:off x="6390637" y="1420561"/>
              <a:ext cx="618932" cy="1922702"/>
            </a:xfrm>
            <a:prstGeom prst="bentConnector3">
              <a:avLst>
                <a:gd name="adj1" fmla="val 136935"/>
              </a:avLst>
            </a:prstGeom>
            <a:ln w="38100">
              <a:headEnd type="arrow"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8" name="肘形连接符 17"/>
            <p:cNvCxnSpPr>
              <a:stCxn id="10" idx="6"/>
              <a:endCxn id="13" idx="2"/>
            </p:cNvCxnSpPr>
            <p:nvPr/>
          </p:nvCxnSpPr>
          <p:spPr>
            <a:xfrm>
              <a:off x="4764891" y="2803263"/>
              <a:ext cx="2244678" cy="540000"/>
            </a:xfrm>
            <a:prstGeom prst="bentConnector3">
              <a:avLst>
                <a:gd name="adj1" fmla="val 50000"/>
              </a:avLst>
            </a:prstGeom>
            <a:ln w="38100"/>
          </p:spPr>
          <p:style>
            <a:lnRef idx="3">
              <a:schemeClr val="accent2"/>
            </a:lnRef>
            <a:fillRef idx="0">
              <a:schemeClr val="accent2"/>
            </a:fillRef>
            <a:effectRef idx="2">
              <a:schemeClr val="accent2"/>
            </a:effectRef>
            <a:fontRef idx="minor">
              <a:schemeClr val="tx1"/>
            </a:fontRef>
          </p:style>
        </p:cxnSp>
        <p:cxnSp>
          <p:nvCxnSpPr>
            <p:cNvPr id="27" name="肘形连接符 26"/>
            <p:cNvCxnSpPr>
              <a:stCxn id="14" idx="2"/>
              <a:endCxn id="13" idx="2"/>
            </p:cNvCxnSpPr>
            <p:nvPr/>
          </p:nvCxnSpPr>
          <p:spPr>
            <a:xfrm rot="10800000" flipH="1">
              <a:off x="6390637" y="3343263"/>
              <a:ext cx="618932" cy="1758228"/>
            </a:xfrm>
            <a:prstGeom prst="bentConnector3">
              <a:avLst>
                <a:gd name="adj1" fmla="val -36935"/>
              </a:avLst>
            </a:prstGeom>
            <a:ln w="38100">
              <a:headEnd type="arrow"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31" name="肘形连接符 30"/>
            <p:cNvCxnSpPr>
              <a:stCxn id="11" idx="6"/>
              <a:endCxn id="13" idx="2"/>
            </p:cNvCxnSpPr>
            <p:nvPr/>
          </p:nvCxnSpPr>
          <p:spPr>
            <a:xfrm flipV="1">
              <a:off x="4764891" y="3343263"/>
              <a:ext cx="2244678" cy="1156525"/>
            </a:xfrm>
            <a:prstGeom prst="bentConnector3">
              <a:avLst>
                <a:gd name="adj1" fmla="val 50000"/>
              </a:avLst>
            </a:prstGeom>
            <a:ln w="38100"/>
          </p:spPr>
          <p:style>
            <a:lnRef idx="3">
              <a:schemeClr val="accent2"/>
            </a:lnRef>
            <a:fillRef idx="0">
              <a:schemeClr val="accent2"/>
            </a:fillRef>
            <a:effectRef idx="2">
              <a:schemeClr val="accent2"/>
            </a:effectRef>
            <a:fontRef idx="minor">
              <a:schemeClr val="tx1"/>
            </a:fontRef>
          </p:style>
        </p:cxnSp>
      </p:grpSp>
      <p:sp>
        <p:nvSpPr>
          <p:cNvPr id="36" name="文本框 35"/>
          <p:cNvSpPr txBox="1"/>
          <p:nvPr/>
        </p:nvSpPr>
        <p:spPr>
          <a:xfrm>
            <a:off x="0" y="6120000"/>
            <a:ext cx="9144000" cy="738000"/>
          </a:xfrm>
          <a:prstGeom prst="rect">
            <a:avLst/>
          </a:prstGeom>
          <a:noFill/>
        </p:spPr>
        <p:txBody>
          <a:bodyPr wrap="square" rtlCol="0" anchor="ctr">
            <a:noAutofit/>
          </a:bodyPr>
          <a:lstStyle/>
          <a:p>
            <a:pPr algn="ctr"/>
            <a:r>
              <a:rPr lang="zh-CN" altLang="en-US" sz="3600" dirty="0">
                <a:latin typeface="黑体" panose="02010609060101010101" pitchFamily="49" charset="-122"/>
                <a:ea typeface="黑体" panose="02010609060101010101" pitchFamily="49" charset="-122"/>
                <a:cs typeface="文泉驿等宽微米黑" panose="020B0606030804020204" pitchFamily="34" charset="-122"/>
              </a:rPr>
              <a:t>还远远不够：数据规模、内容种类</a:t>
            </a:r>
            <a:r>
              <a:rPr lang="en-US" altLang="zh-CN" sz="3600" dirty="0">
                <a:latin typeface="黑体" panose="02010609060101010101" pitchFamily="49" charset="-122"/>
                <a:ea typeface="黑体" panose="02010609060101010101" pitchFamily="49" charset="-122"/>
                <a:cs typeface="文泉驿等宽微米黑" panose="020B0606030804020204" pitchFamily="34" charset="-122"/>
              </a:rPr>
              <a:t>……</a:t>
            </a:r>
            <a:endParaRPr lang="zh-CN" altLang="en-US" sz="3600" dirty="0">
              <a:latin typeface="黑体" panose="02010609060101010101" pitchFamily="49" charset="-122"/>
              <a:ea typeface="黑体" panose="02010609060101010101" pitchFamily="49" charset="-122"/>
              <a:cs typeface="文泉驿等宽微米黑" panose="020B0606030804020204" pitchFamily="34" charset="-122"/>
            </a:endParaRPr>
          </a:p>
        </p:txBody>
      </p:sp>
    </p:spTree>
    <p:extLst>
      <p:ext uri="{BB962C8B-B14F-4D97-AF65-F5344CB8AC3E}">
        <p14:creationId xmlns:p14="http://schemas.microsoft.com/office/powerpoint/2010/main" val="180609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strVal val="#ppt_x"/>
                                          </p:val>
                                        </p:tav>
                                        <p:tav tm="100000">
                                          <p:val>
                                            <p:strVal val="#ppt_x"/>
                                          </p:val>
                                        </p:tav>
                                      </p:tavLst>
                                    </p:anim>
                                    <p:anim calcmode="lin" valueType="num">
                                      <p:cBhvr>
                                        <p:cTn id="2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anim calcmode="lin" valueType="num">
                                      <p:cBhvr>
                                        <p:cTn id="37" dur="500" fill="hold"/>
                                        <p:tgtEl>
                                          <p:spTgt spid="5"/>
                                        </p:tgtEl>
                                        <p:attrNameLst>
                                          <p:attrName>ppt_x</p:attrName>
                                        </p:attrNameLst>
                                      </p:cBhvr>
                                      <p:tavLst>
                                        <p:tav tm="0">
                                          <p:val>
                                            <p:strVal val="#ppt_x"/>
                                          </p:val>
                                        </p:tav>
                                        <p:tav tm="100000">
                                          <p:val>
                                            <p:strVal val="#ppt_x"/>
                                          </p:val>
                                        </p:tav>
                                      </p:tavLst>
                                    </p:anim>
                                    <p:anim calcmode="lin" valueType="num">
                                      <p:cBhvr>
                                        <p:cTn id="38" dur="500" fill="hold"/>
                                        <p:tgtEl>
                                          <p:spTgt spid="5"/>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2"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sp>
        <p:nvSpPr>
          <p:cNvPr id="3" name="内容占位符 2"/>
          <p:cNvSpPr>
            <a:spLocks noGrp="1"/>
          </p:cNvSpPr>
          <p:nvPr>
            <p:ph idx="1"/>
          </p:nvPr>
        </p:nvSpPr>
        <p:spPr/>
        <p:txBody>
          <a:bodyPr/>
          <a:lstStyle/>
          <a:p>
            <a:r>
              <a:rPr lang="zh-CN" altLang="en-US" dirty="0"/>
              <a:t>存储技术领域还能提供什么干货？</a:t>
            </a:r>
          </a:p>
        </p:txBody>
      </p:sp>
      <p:pic>
        <p:nvPicPr>
          <p:cNvPr id="4" name="Picture 2"/>
          <p:cNvPicPr>
            <a:picLocks noChangeAspect="1" noChangeArrowheads="1"/>
          </p:cNvPicPr>
          <p:nvPr/>
        </p:nvPicPr>
        <p:blipFill>
          <a:blip r:embed="rId2"/>
          <a:srcRect/>
          <a:stretch>
            <a:fillRect/>
          </a:stretch>
        </p:blipFill>
        <p:spPr bwMode="auto">
          <a:xfrm>
            <a:off x="1638299" y="2451729"/>
            <a:ext cx="5862663" cy="3725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06442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对象存储技术</a:t>
            </a:r>
          </a:p>
        </p:txBody>
      </p:sp>
      <p:grpSp>
        <p:nvGrpSpPr>
          <p:cNvPr id="4" name="组合 50"/>
          <p:cNvGrpSpPr>
            <a:grpSpLocks/>
          </p:cNvGrpSpPr>
          <p:nvPr/>
        </p:nvGrpSpPr>
        <p:grpSpPr bwMode="auto">
          <a:xfrm>
            <a:off x="4878355" y="5827735"/>
            <a:ext cx="1897062" cy="801687"/>
            <a:chOff x="6443663" y="5768975"/>
            <a:chExt cx="2700337" cy="874713"/>
          </a:xfrm>
        </p:grpSpPr>
        <p:pic>
          <p:nvPicPr>
            <p:cNvPr id="5" name="Picture 52" descr="diamondmax_d540x"/>
            <p:cNvPicPr>
              <a:picLocks noChangeAspect="1" noChangeArrowheads="1"/>
            </p:cNvPicPr>
            <p:nvPr/>
          </p:nvPicPr>
          <p:blipFill>
            <a:blip r:embed="rId2"/>
            <a:srcRect/>
            <a:stretch>
              <a:fillRect/>
            </a:stretch>
          </p:blipFill>
          <p:spPr bwMode="auto">
            <a:xfrm>
              <a:off x="8305800" y="5768975"/>
              <a:ext cx="838200" cy="874713"/>
            </a:xfrm>
            <a:prstGeom prst="rect">
              <a:avLst/>
            </a:prstGeom>
            <a:noFill/>
            <a:ln w="9525">
              <a:noFill/>
              <a:miter lim="800000"/>
              <a:headEnd/>
              <a:tailEnd/>
            </a:ln>
          </p:spPr>
        </p:pic>
        <p:pic>
          <p:nvPicPr>
            <p:cNvPr id="6" name="Picture 53" descr="diamondmax_d540x"/>
            <p:cNvPicPr>
              <a:picLocks noChangeAspect="1" noChangeArrowheads="1"/>
            </p:cNvPicPr>
            <p:nvPr/>
          </p:nvPicPr>
          <p:blipFill>
            <a:blip r:embed="rId2"/>
            <a:srcRect/>
            <a:stretch>
              <a:fillRect/>
            </a:stretch>
          </p:blipFill>
          <p:spPr bwMode="auto">
            <a:xfrm>
              <a:off x="7199313" y="5768975"/>
              <a:ext cx="838200" cy="874713"/>
            </a:xfrm>
            <a:prstGeom prst="rect">
              <a:avLst/>
            </a:prstGeom>
            <a:noFill/>
            <a:ln w="9525">
              <a:noFill/>
              <a:miter lim="800000"/>
              <a:headEnd/>
              <a:tailEnd/>
            </a:ln>
          </p:spPr>
        </p:pic>
        <p:pic>
          <p:nvPicPr>
            <p:cNvPr id="7" name="Picture 54" descr="diamondmax_d540x"/>
            <p:cNvPicPr>
              <a:picLocks noChangeAspect="1" noChangeArrowheads="1"/>
            </p:cNvPicPr>
            <p:nvPr/>
          </p:nvPicPr>
          <p:blipFill>
            <a:blip r:embed="rId2"/>
            <a:srcRect/>
            <a:stretch>
              <a:fillRect/>
            </a:stretch>
          </p:blipFill>
          <p:spPr bwMode="auto">
            <a:xfrm>
              <a:off x="6443663" y="5768975"/>
              <a:ext cx="838200" cy="874713"/>
            </a:xfrm>
            <a:prstGeom prst="rect">
              <a:avLst/>
            </a:prstGeom>
            <a:noFill/>
            <a:ln w="9525">
              <a:noFill/>
              <a:miter lim="800000"/>
              <a:headEnd/>
              <a:tailEnd/>
            </a:ln>
          </p:spPr>
        </p:pic>
      </p:grpSp>
      <p:grpSp>
        <p:nvGrpSpPr>
          <p:cNvPr id="8" name="组合 49"/>
          <p:cNvGrpSpPr>
            <a:grpSpLocks/>
          </p:cNvGrpSpPr>
          <p:nvPr/>
        </p:nvGrpSpPr>
        <p:grpSpPr bwMode="auto">
          <a:xfrm>
            <a:off x="1000092" y="5811860"/>
            <a:ext cx="1897063" cy="800100"/>
            <a:chOff x="6443663" y="5768975"/>
            <a:chExt cx="2700337" cy="874713"/>
          </a:xfrm>
        </p:grpSpPr>
        <p:pic>
          <p:nvPicPr>
            <p:cNvPr id="9" name="Picture 52" descr="diamondmax_d540x"/>
            <p:cNvPicPr>
              <a:picLocks noChangeAspect="1" noChangeArrowheads="1"/>
            </p:cNvPicPr>
            <p:nvPr/>
          </p:nvPicPr>
          <p:blipFill>
            <a:blip r:embed="rId2"/>
            <a:srcRect/>
            <a:stretch>
              <a:fillRect/>
            </a:stretch>
          </p:blipFill>
          <p:spPr bwMode="auto">
            <a:xfrm>
              <a:off x="8305800" y="5768975"/>
              <a:ext cx="838200" cy="874713"/>
            </a:xfrm>
            <a:prstGeom prst="rect">
              <a:avLst/>
            </a:prstGeom>
            <a:noFill/>
            <a:ln w="9525">
              <a:noFill/>
              <a:miter lim="800000"/>
              <a:headEnd/>
              <a:tailEnd/>
            </a:ln>
          </p:spPr>
        </p:pic>
        <p:pic>
          <p:nvPicPr>
            <p:cNvPr id="10" name="Picture 53" descr="diamondmax_d540x"/>
            <p:cNvPicPr>
              <a:picLocks noChangeAspect="1" noChangeArrowheads="1"/>
            </p:cNvPicPr>
            <p:nvPr/>
          </p:nvPicPr>
          <p:blipFill>
            <a:blip r:embed="rId2"/>
            <a:srcRect/>
            <a:stretch>
              <a:fillRect/>
            </a:stretch>
          </p:blipFill>
          <p:spPr bwMode="auto">
            <a:xfrm>
              <a:off x="7199313" y="5768975"/>
              <a:ext cx="838200" cy="874713"/>
            </a:xfrm>
            <a:prstGeom prst="rect">
              <a:avLst/>
            </a:prstGeom>
            <a:noFill/>
            <a:ln w="9525">
              <a:noFill/>
              <a:miter lim="800000"/>
              <a:headEnd/>
              <a:tailEnd/>
            </a:ln>
          </p:spPr>
        </p:pic>
        <p:pic>
          <p:nvPicPr>
            <p:cNvPr id="11" name="Picture 54" descr="diamondmax_d540x"/>
            <p:cNvPicPr>
              <a:picLocks noChangeAspect="1" noChangeArrowheads="1"/>
            </p:cNvPicPr>
            <p:nvPr/>
          </p:nvPicPr>
          <p:blipFill>
            <a:blip r:embed="rId2"/>
            <a:srcRect/>
            <a:stretch>
              <a:fillRect/>
            </a:stretch>
          </p:blipFill>
          <p:spPr bwMode="auto">
            <a:xfrm>
              <a:off x="6443663" y="5768975"/>
              <a:ext cx="838200" cy="874713"/>
            </a:xfrm>
            <a:prstGeom prst="rect">
              <a:avLst/>
            </a:prstGeom>
            <a:noFill/>
            <a:ln w="9525">
              <a:noFill/>
              <a:miter lim="800000"/>
              <a:headEnd/>
              <a:tailEnd/>
            </a:ln>
          </p:spPr>
        </p:pic>
      </p:grpSp>
      <p:sp>
        <p:nvSpPr>
          <p:cNvPr id="12" name="Rectangle 58"/>
          <p:cNvSpPr>
            <a:spLocks noChangeArrowheads="1"/>
          </p:cNvSpPr>
          <p:nvPr/>
        </p:nvSpPr>
        <p:spPr bwMode="auto">
          <a:xfrm>
            <a:off x="2041492" y="6081735"/>
            <a:ext cx="347663" cy="412750"/>
          </a:xfrm>
          <a:prstGeom prst="rect">
            <a:avLst/>
          </a:prstGeom>
          <a:solidFill>
            <a:schemeClr val="bg1"/>
          </a:solidFill>
          <a:ln w="12700" algn="ctr">
            <a:noFill/>
            <a:miter lim="800000"/>
            <a:headEnd/>
            <a:tailEnd/>
          </a:ln>
        </p:spPr>
        <p:txBody>
          <a:bodyPr anchor="ctr"/>
          <a:lstStyle/>
          <a:p>
            <a:pPr algn="ctr"/>
            <a:r>
              <a:rPr lang="en-US" altLang="zh-CN" sz="2000">
                <a:latin typeface="黑体" panose="02010609060101010101" pitchFamily="49" charset="-122"/>
                <a:ea typeface="黑体" panose="02010609060101010101" pitchFamily="49" charset="-122"/>
                <a:cs typeface="文泉驿等宽微米黑" panose="020B0606030804020204" pitchFamily="34" charset="-122"/>
              </a:rPr>
              <a:t>…</a:t>
            </a:r>
          </a:p>
          <a:p>
            <a:pPr algn="ctr"/>
            <a:endParaRPr lang="en-US" altLang="zh-CN" sz="200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3" name="Rectangle 2"/>
          <p:cNvSpPr>
            <a:spLocks noChangeArrowheads="1"/>
          </p:cNvSpPr>
          <p:nvPr/>
        </p:nvSpPr>
        <p:spPr bwMode="auto">
          <a:xfrm>
            <a:off x="1039780" y="2106635"/>
            <a:ext cx="1944687" cy="2447925"/>
          </a:xfrm>
          <a:prstGeom prst="rect">
            <a:avLst/>
          </a:prstGeom>
          <a:noFill/>
          <a:ln w="9525">
            <a:solidFill>
              <a:schemeClr val="bg2"/>
            </a:solidFill>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4" name="Rectangle 5"/>
          <p:cNvSpPr>
            <a:spLocks noChangeArrowheads="1"/>
          </p:cNvSpPr>
          <p:nvPr/>
        </p:nvSpPr>
        <p:spPr bwMode="auto">
          <a:xfrm>
            <a:off x="1111217" y="1601810"/>
            <a:ext cx="1798638" cy="360362"/>
          </a:xfrm>
          <a:prstGeom prst="rect">
            <a:avLst/>
          </a:prstGeom>
          <a:solidFill>
            <a:schemeClr val="accent1"/>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应用</a:t>
            </a:r>
          </a:p>
        </p:txBody>
      </p:sp>
      <p:sp>
        <p:nvSpPr>
          <p:cNvPr id="15" name="Rectangle 6"/>
          <p:cNvSpPr>
            <a:spLocks noChangeArrowheads="1"/>
          </p:cNvSpPr>
          <p:nvPr/>
        </p:nvSpPr>
        <p:spPr bwMode="auto">
          <a:xfrm>
            <a:off x="1111217" y="2179660"/>
            <a:ext cx="1798638" cy="360362"/>
          </a:xfrm>
          <a:prstGeom prst="rect">
            <a:avLst/>
          </a:prstGeom>
          <a:solidFill>
            <a:schemeClr val="accent2"/>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系统接口</a:t>
            </a:r>
          </a:p>
        </p:txBody>
      </p:sp>
      <p:sp>
        <p:nvSpPr>
          <p:cNvPr id="16" name="AutoShape 7"/>
          <p:cNvSpPr>
            <a:spLocks noChangeArrowheads="1"/>
          </p:cNvSpPr>
          <p:nvPr/>
        </p:nvSpPr>
        <p:spPr bwMode="auto">
          <a:xfrm>
            <a:off x="1111217" y="4049735"/>
            <a:ext cx="1798638" cy="433387"/>
          </a:xfrm>
          <a:prstGeom prst="flowChartManualInput">
            <a:avLst/>
          </a:prstGeom>
          <a:solidFill>
            <a:srgbClr val="33CC33"/>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主机适配器驱动</a:t>
            </a:r>
          </a:p>
        </p:txBody>
      </p:sp>
      <p:sp>
        <p:nvSpPr>
          <p:cNvPr id="17" name="AutoShape 8"/>
          <p:cNvSpPr>
            <a:spLocks noChangeArrowheads="1"/>
          </p:cNvSpPr>
          <p:nvPr/>
        </p:nvSpPr>
        <p:spPr bwMode="auto">
          <a:xfrm flipH="1" flipV="1">
            <a:off x="1111217" y="2609872"/>
            <a:ext cx="1798638" cy="433388"/>
          </a:xfrm>
          <a:prstGeom prst="flowChartManualInput">
            <a:avLst/>
          </a:prstGeom>
          <a:solidFill>
            <a:schemeClr val="accent1"/>
          </a:solidFill>
          <a:ln w="9525">
            <a:solidFill>
              <a:schemeClr val="tx1"/>
            </a:solidFill>
            <a:miter lim="800000"/>
            <a:headEnd/>
            <a:tailEnd/>
          </a:ln>
        </p:spPr>
        <p:txBody>
          <a:bodyPr rot="10800000"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文件系统用户部件</a:t>
            </a:r>
          </a:p>
        </p:txBody>
      </p:sp>
      <p:sp>
        <p:nvSpPr>
          <p:cNvPr id="18" name="Rectangle 9"/>
          <p:cNvSpPr>
            <a:spLocks noChangeArrowheads="1"/>
          </p:cNvSpPr>
          <p:nvPr/>
        </p:nvSpPr>
        <p:spPr bwMode="auto">
          <a:xfrm>
            <a:off x="1111217" y="4699022"/>
            <a:ext cx="1798638" cy="360363"/>
          </a:xfrm>
          <a:prstGeom prst="rect">
            <a:avLst/>
          </a:prstGeom>
          <a:solidFill>
            <a:srgbClr val="FF9900"/>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扇区接口</a:t>
            </a:r>
          </a:p>
        </p:txBody>
      </p:sp>
      <p:sp>
        <p:nvSpPr>
          <p:cNvPr id="19" name="Rectangle 10"/>
          <p:cNvSpPr>
            <a:spLocks noChangeArrowheads="1"/>
          </p:cNvSpPr>
          <p:nvPr/>
        </p:nvSpPr>
        <p:spPr bwMode="auto">
          <a:xfrm>
            <a:off x="1111217" y="5203847"/>
            <a:ext cx="1798638" cy="360363"/>
          </a:xfrm>
          <a:prstGeom prst="rect">
            <a:avLst/>
          </a:prstGeom>
          <a:solidFill>
            <a:schemeClr val="tx2"/>
          </a:solidFill>
          <a:ln w="9525">
            <a:solidFill>
              <a:schemeClr val="tx1"/>
            </a:solidFill>
            <a:miter lim="800000"/>
            <a:headEnd/>
            <a:tailEnd/>
          </a:ln>
        </p:spPr>
        <p:txBody>
          <a:bodyPr wrap="none" anchor="ctr"/>
          <a:lstStyle/>
          <a:p>
            <a:pPr algn="ct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块</a:t>
            </a:r>
            <a:r>
              <a:rPr lang="en-US" altLang="zh-CN"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I/O</a:t>
            </a: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管理器</a:t>
            </a:r>
          </a:p>
        </p:txBody>
      </p:sp>
      <p:sp>
        <p:nvSpPr>
          <p:cNvPr id="20" name="Rectangle 11"/>
          <p:cNvSpPr>
            <a:spLocks noChangeArrowheads="1"/>
          </p:cNvSpPr>
          <p:nvPr/>
        </p:nvSpPr>
        <p:spPr bwMode="auto">
          <a:xfrm>
            <a:off x="4903755" y="1603397"/>
            <a:ext cx="1798637" cy="360363"/>
          </a:xfrm>
          <a:prstGeom prst="rect">
            <a:avLst/>
          </a:prstGeom>
          <a:solidFill>
            <a:schemeClr val="accent1"/>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应用</a:t>
            </a:r>
          </a:p>
        </p:txBody>
      </p:sp>
      <p:sp>
        <p:nvSpPr>
          <p:cNvPr id="21" name="Rectangle 12"/>
          <p:cNvSpPr>
            <a:spLocks noChangeArrowheads="1"/>
          </p:cNvSpPr>
          <p:nvPr/>
        </p:nvSpPr>
        <p:spPr bwMode="auto">
          <a:xfrm>
            <a:off x="4903755" y="2179660"/>
            <a:ext cx="1798637" cy="360362"/>
          </a:xfrm>
          <a:prstGeom prst="rect">
            <a:avLst/>
          </a:prstGeom>
          <a:solidFill>
            <a:schemeClr val="accent2"/>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系统接口</a:t>
            </a:r>
          </a:p>
        </p:txBody>
      </p:sp>
      <p:sp>
        <p:nvSpPr>
          <p:cNvPr id="22" name="AutoShape 13"/>
          <p:cNvSpPr>
            <a:spLocks noChangeArrowheads="1"/>
          </p:cNvSpPr>
          <p:nvPr/>
        </p:nvSpPr>
        <p:spPr bwMode="auto">
          <a:xfrm>
            <a:off x="4903755" y="3690960"/>
            <a:ext cx="1798637" cy="433387"/>
          </a:xfrm>
          <a:prstGeom prst="flowChartManualInput">
            <a:avLst/>
          </a:prstGeom>
          <a:solidFill>
            <a:schemeClr val="accent1"/>
          </a:solidFill>
          <a:ln w="9525">
            <a:solidFill>
              <a:schemeClr val="tx1"/>
            </a:solidFill>
            <a:miter lim="800000"/>
            <a:headEnd/>
            <a:tailEnd/>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文件系统存储部件</a:t>
            </a:r>
          </a:p>
        </p:txBody>
      </p:sp>
      <p:sp>
        <p:nvSpPr>
          <p:cNvPr id="23" name="AutoShape 14"/>
          <p:cNvSpPr>
            <a:spLocks noChangeArrowheads="1"/>
          </p:cNvSpPr>
          <p:nvPr/>
        </p:nvSpPr>
        <p:spPr bwMode="auto">
          <a:xfrm flipH="1" flipV="1">
            <a:off x="4903755" y="2609872"/>
            <a:ext cx="1798637" cy="433388"/>
          </a:xfrm>
          <a:prstGeom prst="flowChartManualInput">
            <a:avLst/>
          </a:prstGeom>
          <a:solidFill>
            <a:schemeClr val="accent1"/>
          </a:solidFill>
          <a:ln w="9525">
            <a:solidFill>
              <a:schemeClr val="tx1"/>
            </a:solidFill>
            <a:miter lim="800000"/>
            <a:headEnd/>
            <a:tailEnd/>
          </a:ln>
        </p:spPr>
        <p:txBody>
          <a:bodyPr rot="10800000"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文件系统用户部件</a:t>
            </a:r>
          </a:p>
        </p:txBody>
      </p:sp>
      <p:sp>
        <p:nvSpPr>
          <p:cNvPr id="24" name="Text Box 15"/>
          <p:cNvSpPr txBox="1">
            <a:spLocks noChangeArrowheads="1"/>
          </p:cNvSpPr>
          <p:nvPr/>
        </p:nvSpPr>
        <p:spPr bwMode="auto">
          <a:xfrm>
            <a:off x="1044542" y="1194697"/>
            <a:ext cx="1800225" cy="461665"/>
          </a:xfrm>
          <a:prstGeom prst="rect">
            <a:avLst/>
          </a:prstGeom>
          <a:noFill/>
          <a:ln w="9525">
            <a:noFill/>
            <a:miter lim="800000"/>
            <a:headEnd/>
            <a:tailEnd/>
          </a:ln>
        </p:spPr>
        <p:txBody>
          <a:bodyPr>
            <a:spAutoFit/>
          </a:bodyPr>
          <a:lstStyle/>
          <a:p>
            <a:pPr algn="ctr">
              <a:spcBef>
                <a:spcPct val="50000"/>
              </a:spcBef>
            </a:pPr>
            <a:r>
              <a:rPr lang="zh-CN" altLang="en-US"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传统模式</a:t>
            </a:r>
          </a:p>
        </p:txBody>
      </p:sp>
      <p:sp>
        <p:nvSpPr>
          <p:cNvPr id="25" name="Text Box 16"/>
          <p:cNvSpPr txBox="1">
            <a:spLocks noChangeArrowheads="1"/>
          </p:cNvSpPr>
          <p:nvPr/>
        </p:nvSpPr>
        <p:spPr bwMode="auto">
          <a:xfrm>
            <a:off x="4573555" y="1201989"/>
            <a:ext cx="2319337" cy="461665"/>
          </a:xfrm>
          <a:prstGeom prst="rect">
            <a:avLst/>
          </a:prstGeom>
          <a:noFill/>
          <a:ln w="9525">
            <a:noFill/>
            <a:miter lim="800000"/>
            <a:headEnd/>
            <a:tailEnd/>
          </a:ln>
        </p:spPr>
        <p:txBody>
          <a:bodyPr>
            <a:spAutoFit/>
          </a:bodyPr>
          <a:lstStyle/>
          <a:p>
            <a:pPr algn="ctr">
              <a:spcBef>
                <a:spcPct val="50000"/>
              </a:spcBef>
            </a:pPr>
            <a:r>
              <a:rPr lang="en-US" altLang="zh-CN"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a:t>
            </a:r>
            <a:r>
              <a:rPr lang="zh-CN" altLang="en-US"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对象模式</a:t>
            </a:r>
          </a:p>
        </p:txBody>
      </p:sp>
      <p:sp>
        <p:nvSpPr>
          <p:cNvPr id="26" name="Rectangle 18"/>
          <p:cNvSpPr>
            <a:spLocks noChangeArrowheads="1"/>
          </p:cNvSpPr>
          <p:nvPr/>
        </p:nvSpPr>
        <p:spPr bwMode="auto">
          <a:xfrm>
            <a:off x="1039780" y="5130822"/>
            <a:ext cx="1944687" cy="1512888"/>
          </a:xfrm>
          <a:prstGeom prst="rect">
            <a:avLst/>
          </a:prstGeom>
          <a:noFill/>
          <a:ln w="9525">
            <a:solidFill>
              <a:schemeClr val="bg2"/>
            </a:solidFill>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7" name="Rectangle 19"/>
          <p:cNvSpPr>
            <a:spLocks noChangeArrowheads="1"/>
          </p:cNvSpPr>
          <p:nvPr/>
        </p:nvSpPr>
        <p:spPr bwMode="auto">
          <a:xfrm>
            <a:off x="4830730" y="3690960"/>
            <a:ext cx="1943100" cy="2952750"/>
          </a:xfrm>
          <a:prstGeom prst="rect">
            <a:avLst/>
          </a:prstGeom>
          <a:noFill/>
          <a:ln w="9525">
            <a:solidFill>
              <a:schemeClr val="tx1"/>
            </a:solidFill>
            <a:prstDash val="sysDot"/>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8" name="Rectangle 20"/>
          <p:cNvSpPr>
            <a:spLocks noChangeArrowheads="1"/>
          </p:cNvSpPr>
          <p:nvPr/>
        </p:nvSpPr>
        <p:spPr bwMode="auto">
          <a:xfrm>
            <a:off x="4832317" y="2106635"/>
            <a:ext cx="1943100" cy="1008062"/>
          </a:xfrm>
          <a:prstGeom prst="rect">
            <a:avLst/>
          </a:prstGeom>
          <a:noFill/>
          <a:ln w="9525">
            <a:solidFill>
              <a:schemeClr val="tx1"/>
            </a:solidFill>
            <a:prstDash val="sysDot"/>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9" name="AutoShape 21"/>
          <p:cNvSpPr>
            <a:spLocks noChangeArrowheads="1"/>
          </p:cNvSpPr>
          <p:nvPr/>
        </p:nvSpPr>
        <p:spPr bwMode="auto">
          <a:xfrm>
            <a:off x="1760505" y="5562622"/>
            <a:ext cx="431800" cy="288925"/>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0" name="Rectangle 23"/>
          <p:cNvSpPr>
            <a:spLocks noChangeArrowheads="1"/>
          </p:cNvSpPr>
          <p:nvPr/>
        </p:nvSpPr>
        <p:spPr bwMode="auto">
          <a:xfrm>
            <a:off x="4902167" y="5202260"/>
            <a:ext cx="1798638" cy="360362"/>
          </a:xfrm>
          <a:prstGeom prst="rect">
            <a:avLst/>
          </a:prstGeom>
          <a:solidFill>
            <a:schemeClr val="tx2"/>
          </a:solidFill>
          <a:ln w="9525">
            <a:solidFill>
              <a:schemeClr val="tx1"/>
            </a:solidFill>
            <a:miter lim="800000"/>
            <a:headEnd/>
            <a:tailEnd/>
          </a:ln>
        </p:spPr>
        <p:txBody>
          <a:bodyPr wrap="none" anchor="ctr"/>
          <a:lstStyle/>
          <a:p>
            <a:pPr algn="ct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块</a:t>
            </a:r>
            <a:r>
              <a:rPr lang="en-US" altLang="zh-CN"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I/O</a:t>
            </a: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管理器</a:t>
            </a:r>
          </a:p>
        </p:txBody>
      </p:sp>
      <p:sp>
        <p:nvSpPr>
          <p:cNvPr id="31" name="AutoShape 26"/>
          <p:cNvSpPr>
            <a:spLocks noChangeArrowheads="1"/>
          </p:cNvSpPr>
          <p:nvPr/>
        </p:nvSpPr>
        <p:spPr bwMode="auto">
          <a:xfrm>
            <a:off x="5549867" y="5562622"/>
            <a:ext cx="431800" cy="288925"/>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2" name="AutoShape 27"/>
          <p:cNvSpPr>
            <a:spLocks noChangeArrowheads="1"/>
          </p:cNvSpPr>
          <p:nvPr/>
        </p:nvSpPr>
        <p:spPr bwMode="auto">
          <a:xfrm>
            <a:off x="1760505" y="5059385"/>
            <a:ext cx="431800" cy="144462"/>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grpSp>
        <p:nvGrpSpPr>
          <p:cNvPr id="33" name="Group 28"/>
          <p:cNvGrpSpPr>
            <a:grpSpLocks/>
          </p:cNvGrpSpPr>
          <p:nvPr/>
        </p:nvGrpSpPr>
        <p:grpSpPr bwMode="auto">
          <a:xfrm>
            <a:off x="4903755" y="3186135"/>
            <a:ext cx="1798637" cy="504825"/>
            <a:chOff x="3062" y="2069"/>
            <a:chExt cx="1133" cy="318"/>
          </a:xfrm>
        </p:grpSpPr>
        <p:sp>
          <p:nvSpPr>
            <p:cNvPr id="34" name="Rectangle 29"/>
            <p:cNvSpPr>
              <a:spLocks noChangeArrowheads="1"/>
            </p:cNvSpPr>
            <p:nvPr/>
          </p:nvSpPr>
          <p:spPr bwMode="auto">
            <a:xfrm>
              <a:off x="3062" y="2069"/>
              <a:ext cx="1133" cy="227"/>
            </a:xfrm>
            <a:prstGeom prst="rect">
              <a:avLst/>
            </a:prstGeom>
            <a:solidFill>
              <a:srgbClr val="FF9900"/>
            </a:solidFill>
            <a:ln w="9525">
              <a:solidFill>
                <a:schemeClr val="tx1"/>
              </a:solidFill>
              <a:miter lim="800000"/>
              <a:headEnd/>
              <a:tailEnd/>
            </a:ln>
          </p:spPr>
          <p:txBody>
            <a:bodyPr wrap="none" anchor="ctr"/>
            <a:lstStyle/>
            <a:p>
              <a:pPr algn="ctr"/>
              <a:r>
                <a:rPr lang="en-US" altLang="zh-CN"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OSD</a:t>
              </a: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接口</a:t>
              </a:r>
            </a:p>
          </p:txBody>
        </p:sp>
        <p:sp>
          <p:nvSpPr>
            <p:cNvPr id="35" name="AutoShape 30"/>
            <p:cNvSpPr>
              <a:spLocks noChangeArrowheads="1"/>
            </p:cNvSpPr>
            <p:nvPr/>
          </p:nvSpPr>
          <p:spPr bwMode="auto">
            <a:xfrm>
              <a:off x="3470" y="2296"/>
              <a:ext cx="272" cy="91"/>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grpSp>
      <p:sp>
        <p:nvSpPr>
          <p:cNvPr id="36" name="AutoShape 31"/>
          <p:cNvSpPr>
            <a:spLocks noChangeArrowheads="1"/>
          </p:cNvSpPr>
          <p:nvPr/>
        </p:nvSpPr>
        <p:spPr bwMode="auto">
          <a:xfrm>
            <a:off x="1760505" y="4483122"/>
            <a:ext cx="431800" cy="215900"/>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7" name="AutoShape 32"/>
          <p:cNvSpPr>
            <a:spLocks noChangeArrowheads="1"/>
          </p:cNvSpPr>
          <p:nvPr/>
        </p:nvSpPr>
        <p:spPr bwMode="auto">
          <a:xfrm>
            <a:off x="5551455" y="3043260"/>
            <a:ext cx="431800" cy="142875"/>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8" name="AutoShape 33"/>
          <p:cNvSpPr>
            <a:spLocks noChangeArrowheads="1"/>
          </p:cNvSpPr>
          <p:nvPr/>
        </p:nvSpPr>
        <p:spPr bwMode="auto">
          <a:xfrm>
            <a:off x="1760505" y="1962172"/>
            <a:ext cx="431800" cy="21748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9" name="AutoShape 34"/>
          <p:cNvSpPr>
            <a:spLocks noChangeArrowheads="1"/>
          </p:cNvSpPr>
          <p:nvPr/>
        </p:nvSpPr>
        <p:spPr bwMode="auto">
          <a:xfrm>
            <a:off x="5551455" y="1962172"/>
            <a:ext cx="431800" cy="217488"/>
          </a:xfrm>
          <a:prstGeom prst="upDownArrow">
            <a:avLst>
              <a:gd name="adj1" fmla="val 50000"/>
              <a:gd name="adj2" fmla="val 20000"/>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0" name="AutoShape 35"/>
          <p:cNvSpPr>
            <a:spLocks noChangeArrowheads="1"/>
          </p:cNvSpPr>
          <p:nvPr/>
        </p:nvSpPr>
        <p:spPr bwMode="auto">
          <a:xfrm flipH="1" flipV="1">
            <a:off x="1111217" y="2609872"/>
            <a:ext cx="1798638" cy="433388"/>
          </a:xfrm>
          <a:prstGeom prst="flowChartManualInput">
            <a:avLst/>
          </a:prstGeom>
          <a:solidFill>
            <a:schemeClr val="accent1"/>
          </a:solidFill>
          <a:ln w="9525">
            <a:solidFill>
              <a:schemeClr val="tx1"/>
            </a:solidFill>
            <a:miter lim="800000"/>
            <a:headEnd/>
            <a:tailEnd/>
          </a:ln>
        </p:spPr>
        <p:txBody>
          <a:bodyPr rot="10800000"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文件系统用户部件</a:t>
            </a:r>
          </a:p>
        </p:txBody>
      </p:sp>
      <p:sp>
        <p:nvSpPr>
          <p:cNvPr id="41" name="AutoShape 36"/>
          <p:cNvSpPr>
            <a:spLocks noChangeArrowheads="1"/>
          </p:cNvSpPr>
          <p:nvPr/>
        </p:nvSpPr>
        <p:spPr bwMode="auto">
          <a:xfrm>
            <a:off x="1111217" y="4051322"/>
            <a:ext cx="1798638" cy="433388"/>
          </a:xfrm>
          <a:prstGeom prst="flowChartManualInput">
            <a:avLst/>
          </a:prstGeom>
          <a:solidFill>
            <a:srgbClr val="33CC33"/>
          </a:solidFill>
          <a:ln w="9525">
            <a:solidFill>
              <a:schemeClr val="tx1"/>
            </a:solidFill>
            <a:miter lim="800000"/>
            <a:headEnd/>
            <a:tailEnd/>
          </a:ln>
        </p:spPr>
        <p:txBody>
          <a:bodyPr wrap="none" anchor="ctr"/>
          <a:lstStyle/>
          <a:p>
            <a:pPr algn="ctr"/>
            <a:r>
              <a:rPr lang="zh-CN" altLang="en-US" sz="1600" b="0">
                <a:latin typeface="黑体" panose="02010609060101010101" pitchFamily="49" charset="-122"/>
                <a:ea typeface="黑体" panose="02010609060101010101" pitchFamily="49" charset="-122"/>
                <a:cs typeface="文泉驿等宽微米黑" panose="020B0606030804020204" pitchFamily="34" charset="-122"/>
              </a:rPr>
              <a:t>适配器驱动</a:t>
            </a:r>
          </a:p>
        </p:txBody>
      </p:sp>
      <p:sp>
        <p:nvSpPr>
          <p:cNvPr id="42" name="AutoShape 37"/>
          <p:cNvSpPr>
            <a:spLocks noChangeArrowheads="1"/>
          </p:cNvSpPr>
          <p:nvPr/>
        </p:nvSpPr>
        <p:spPr bwMode="auto">
          <a:xfrm rot="5400000" flipH="1">
            <a:off x="1795430" y="2286022"/>
            <a:ext cx="431800" cy="1800225"/>
          </a:xfrm>
          <a:prstGeom prst="parallelogram">
            <a:avLst>
              <a:gd name="adj" fmla="val 17292"/>
            </a:avLst>
          </a:prstGeom>
          <a:solidFill>
            <a:schemeClr val="accent1"/>
          </a:solidFill>
          <a:ln w="9525">
            <a:solidFill>
              <a:schemeClr val="tx1"/>
            </a:solidFill>
            <a:miter lim="800000"/>
            <a:headEnd/>
            <a:tailEnd/>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文件系统存储部件</a:t>
            </a:r>
          </a:p>
        </p:txBody>
      </p:sp>
      <p:sp>
        <p:nvSpPr>
          <p:cNvPr id="43" name="AutoShape 38"/>
          <p:cNvSpPr>
            <a:spLocks noChangeArrowheads="1"/>
          </p:cNvSpPr>
          <p:nvPr/>
        </p:nvSpPr>
        <p:spPr bwMode="auto">
          <a:xfrm rot="5400000" flipH="1">
            <a:off x="1795430" y="2646384"/>
            <a:ext cx="431800" cy="1800225"/>
          </a:xfrm>
          <a:prstGeom prst="parallelogram">
            <a:avLst>
              <a:gd name="adj" fmla="val 17292"/>
            </a:avLst>
          </a:prstGeom>
          <a:solidFill>
            <a:srgbClr val="33CC33"/>
          </a:solidFill>
          <a:ln w="9525">
            <a:solidFill>
              <a:schemeClr val="tx1"/>
            </a:solidFill>
            <a:miter lim="800000"/>
            <a:headEnd/>
            <a:tailEnd/>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盘设备驱动</a:t>
            </a:r>
          </a:p>
        </p:txBody>
      </p:sp>
      <p:sp>
        <p:nvSpPr>
          <p:cNvPr id="44" name="AutoShape 39"/>
          <p:cNvSpPr>
            <a:spLocks noChangeArrowheads="1"/>
          </p:cNvSpPr>
          <p:nvPr/>
        </p:nvSpPr>
        <p:spPr bwMode="auto">
          <a:xfrm rot="5400000" flipH="1">
            <a:off x="1795430" y="3006747"/>
            <a:ext cx="431800" cy="1800225"/>
          </a:xfrm>
          <a:prstGeom prst="parallelogram">
            <a:avLst>
              <a:gd name="adj" fmla="val 17292"/>
            </a:avLst>
          </a:prstGeom>
          <a:solidFill>
            <a:srgbClr val="33CC33"/>
          </a:solidFill>
          <a:ln w="9525">
            <a:solidFill>
              <a:schemeClr val="tx1"/>
            </a:solidFill>
            <a:miter lim="800000"/>
            <a:headEnd/>
            <a:tailEnd/>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总线设备驱动</a:t>
            </a:r>
          </a:p>
        </p:txBody>
      </p:sp>
      <p:sp>
        <p:nvSpPr>
          <p:cNvPr id="45" name="AutoShape 40"/>
          <p:cNvSpPr>
            <a:spLocks noChangeArrowheads="1"/>
          </p:cNvSpPr>
          <p:nvPr/>
        </p:nvSpPr>
        <p:spPr bwMode="auto">
          <a:xfrm rot="5400000" flipH="1">
            <a:off x="1795430" y="3006747"/>
            <a:ext cx="431800" cy="1800225"/>
          </a:xfrm>
          <a:prstGeom prst="parallelogram">
            <a:avLst>
              <a:gd name="adj" fmla="val 17292"/>
            </a:avLst>
          </a:prstGeom>
          <a:solidFill>
            <a:srgbClr val="33CC33"/>
          </a:solidFill>
          <a:ln w="9525">
            <a:solidFill>
              <a:schemeClr val="tx1"/>
            </a:solidFill>
            <a:miter lim="800000"/>
            <a:headEnd/>
            <a:tailEnd/>
          </a:ln>
        </p:spPr>
        <p:txBody>
          <a:bodyPr rot="10800000" vert="eaVert" wrap="none" anchor="ctr"/>
          <a:lstStyle/>
          <a:p>
            <a:pPr algn="ctr"/>
            <a:r>
              <a:rPr lang="zh-CN" altLang="en-US" sz="1600" b="0">
                <a:latin typeface="黑体" panose="02010609060101010101" pitchFamily="49" charset="-122"/>
                <a:ea typeface="黑体" panose="02010609060101010101" pitchFamily="49" charset="-122"/>
                <a:cs typeface="文泉驿等宽微米黑" panose="020B0606030804020204" pitchFamily="34" charset="-122"/>
              </a:rPr>
              <a:t>总线驱动</a:t>
            </a:r>
          </a:p>
        </p:txBody>
      </p:sp>
      <p:sp>
        <p:nvSpPr>
          <p:cNvPr id="46" name="AutoShape 41"/>
          <p:cNvSpPr>
            <a:spLocks noChangeArrowheads="1"/>
          </p:cNvSpPr>
          <p:nvPr/>
        </p:nvSpPr>
        <p:spPr bwMode="auto">
          <a:xfrm rot="5400000" flipH="1">
            <a:off x="1795430" y="2646384"/>
            <a:ext cx="431800" cy="1800225"/>
          </a:xfrm>
          <a:prstGeom prst="parallelogram">
            <a:avLst>
              <a:gd name="adj" fmla="val 17292"/>
            </a:avLst>
          </a:prstGeom>
          <a:solidFill>
            <a:srgbClr val="33CC33"/>
          </a:solidFill>
          <a:ln w="9525">
            <a:solidFill>
              <a:schemeClr val="tx1"/>
            </a:solidFill>
            <a:miter lim="800000"/>
            <a:headEnd/>
            <a:tailEnd/>
          </a:ln>
        </p:spPr>
        <p:txBody>
          <a:bodyPr rot="10800000" vert="eaVert" wrap="none" anchor="ctr"/>
          <a:lstStyle/>
          <a:p>
            <a:pPr algn="ctr"/>
            <a:r>
              <a:rPr lang="zh-CN" altLang="en-US" sz="1600" b="0">
                <a:latin typeface="黑体" panose="02010609060101010101" pitchFamily="49" charset="-122"/>
                <a:ea typeface="黑体" panose="02010609060101010101" pitchFamily="49" charset="-122"/>
                <a:cs typeface="文泉驿等宽微米黑" panose="020B0606030804020204" pitchFamily="34" charset="-122"/>
              </a:rPr>
              <a:t>硬盘驱动</a:t>
            </a:r>
          </a:p>
        </p:txBody>
      </p:sp>
      <p:sp>
        <p:nvSpPr>
          <p:cNvPr id="47" name="AutoShape 42"/>
          <p:cNvSpPr>
            <a:spLocks noChangeArrowheads="1"/>
          </p:cNvSpPr>
          <p:nvPr/>
        </p:nvSpPr>
        <p:spPr bwMode="auto">
          <a:xfrm rot="5400000" flipH="1">
            <a:off x="1795430" y="2286022"/>
            <a:ext cx="431800" cy="1800225"/>
          </a:xfrm>
          <a:prstGeom prst="parallelogram">
            <a:avLst>
              <a:gd name="adj" fmla="val 17292"/>
            </a:avLst>
          </a:prstGeom>
          <a:solidFill>
            <a:schemeClr val="accent1"/>
          </a:solidFill>
          <a:ln w="9525">
            <a:solidFill>
              <a:schemeClr val="tx1"/>
            </a:solidFill>
            <a:miter lim="800000"/>
            <a:headEnd/>
            <a:tailEnd/>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文件系统存储部件</a:t>
            </a:r>
          </a:p>
        </p:txBody>
      </p:sp>
      <p:sp>
        <p:nvSpPr>
          <p:cNvPr id="48" name="Rectangle 43"/>
          <p:cNvSpPr>
            <a:spLocks noChangeArrowheads="1"/>
          </p:cNvSpPr>
          <p:nvPr/>
        </p:nvSpPr>
        <p:spPr bwMode="auto">
          <a:xfrm>
            <a:off x="4829147" y="4625997"/>
            <a:ext cx="1946270" cy="2017713"/>
          </a:xfrm>
          <a:prstGeom prst="rect">
            <a:avLst/>
          </a:prstGeom>
          <a:noFill/>
          <a:ln w="9525">
            <a:solidFill>
              <a:schemeClr val="tx1"/>
            </a:solidFill>
            <a:prstDash val="sysDot"/>
            <a:miter lim="800000"/>
            <a:headEnd/>
            <a:tailEnd/>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9" name="AutoShape 44"/>
          <p:cNvSpPr>
            <a:spLocks noChangeArrowheads="1"/>
          </p:cNvSpPr>
          <p:nvPr/>
        </p:nvSpPr>
        <p:spPr bwMode="auto">
          <a:xfrm>
            <a:off x="5551455" y="3043260"/>
            <a:ext cx="431800" cy="1008062"/>
          </a:xfrm>
          <a:prstGeom prst="upDownArrow">
            <a:avLst>
              <a:gd name="adj1" fmla="val 50000"/>
              <a:gd name="adj2" fmla="val 46691"/>
            </a:avLst>
          </a:prstGeom>
          <a:solidFill>
            <a:schemeClr val="accent1"/>
          </a:solidFill>
          <a:ln w="9525">
            <a:solidFill>
              <a:schemeClr val="tx1"/>
            </a:solidFill>
            <a:miter lim="800000"/>
            <a:headEnd/>
            <a:tailEnd/>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0" name="Text Box 48"/>
          <p:cNvSpPr txBox="1">
            <a:spLocks noChangeArrowheads="1"/>
          </p:cNvSpPr>
          <p:nvPr/>
        </p:nvSpPr>
        <p:spPr bwMode="auto">
          <a:xfrm>
            <a:off x="-71470" y="3168672"/>
            <a:ext cx="1117614" cy="3108543"/>
          </a:xfrm>
          <a:prstGeom prst="rect">
            <a:avLst/>
          </a:prstGeom>
          <a:noFill/>
          <a:ln w="12700" algn="ctr">
            <a:noFill/>
            <a:miter lim="800000"/>
            <a:headEnd/>
            <a:tailEnd/>
          </a:ln>
        </p:spPr>
        <p:txBody>
          <a:bodyPr wrap="none">
            <a:spAutoFit/>
          </a:bodyPr>
          <a:lstStyle/>
          <a:p>
            <a:r>
              <a:rPr lang="en-US" altLang="zh-CN"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a:t>
            </a:r>
            <a:r>
              <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主机</a:t>
            </a: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r>
              <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存储</a:t>
            </a:r>
            <a:endParaRPr lang="en-US" altLang="zh-CN"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r>
              <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系统</a:t>
            </a:r>
          </a:p>
        </p:txBody>
      </p:sp>
      <p:sp>
        <p:nvSpPr>
          <p:cNvPr id="51" name="Rectangle 58"/>
          <p:cNvSpPr>
            <a:spLocks noChangeArrowheads="1"/>
          </p:cNvSpPr>
          <p:nvPr/>
        </p:nvSpPr>
        <p:spPr bwMode="auto">
          <a:xfrm>
            <a:off x="5919755" y="6099197"/>
            <a:ext cx="347662" cy="411163"/>
          </a:xfrm>
          <a:prstGeom prst="rect">
            <a:avLst/>
          </a:prstGeom>
          <a:solidFill>
            <a:schemeClr val="bg1"/>
          </a:solidFill>
          <a:ln w="12700" algn="ctr">
            <a:noFill/>
            <a:miter lim="800000"/>
            <a:headEnd/>
            <a:tailEnd/>
          </a:ln>
        </p:spPr>
        <p:txBody>
          <a:bodyPr anchor="ctr"/>
          <a:lstStyle/>
          <a:p>
            <a:pPr algn="ctr"/>
            <a:r>
              <a:rPr lang="en-US" altLang="zh-CN" sz="2000">
                <a:latin typeface="黑体" panose="02010609060101010101" pitchFamily="49" charset="-122"/>
                <a:ea typeface="黑体" panose="02010609060101010101" pitchFamily="49" charset="-122"/>
                <a:cs typeface="文泉驿等宽微米黑" panose="020B0606030804020204" pitchFamily="34" charset="-122"/>
              </a:rPr>
              <a:t>…</a:t>
            </a:r>
          </a:p>
          <a:p>
            <a:pPr algn="ctr"/>
            <a:endParaRPr lang="en-US" altLang="zh-CN" sz="200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2" name="矩形 55"/>
          <p:cNvSpPr>
            <a:spLocks noChangeArrowheads="1"/>
          </p:cNvSpPr>
          <p:nvPr/>
        </p:nvSpPr>
        <p:spPr bwMode="auto">
          <a:xfrm>
            <a:off x="2992508" y="4806972"/>
            <a:ext cx="1762027" cy="923330"/>
          </a:xfrm>
          <a:prstGeom prst="rect">
            <a:avLst/>
          </a:prstGeom>
          <a:noFill/>
          <a:ln w="9525">
            <a:noFill/>
            <a:miter lim="800000"/>
            <a:headEnd/>
            <a:tailEnd/>
          </a:ln>
        </p:spPr>
        <p:txBody>
          <a:bodyPr wrap="square" lIns="0" tIns="0" rIns="0" bIns="0">
            <a:spAutoFit/>
          </a:bodyPr>
          <a:lstStyle/>
          <a:p>
            <a:pPr marL="342900" indent="-342900">
              <a:buSzPct val="950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cs typeface="文泉驿等宽微米黑" panose="020B0606030804020204" pitchFamily="34" charset="-122"/>
              </a:rPr>
              <a:t>只含数据</a:t>
            </a:r>
          </a:p>
          <a:p>
            <a:pPr marL="342900" indent="-342900">
              <a:buSzPct val="950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cs typeface="文泉驿等宽微米黑" panose="020B0606030804020204" pitchFamily="34" charset="-122"/>
              </a:rPr>
              <a:t>主机负责组织和管理</a:t>
            </a:r>
          </a:p>
        </p:txBody>
      </p:sp>
      <p:sp>
        <p:nvSpPr>
          <p:cNvPr id="53" name="矩形 56"/>
          <p:cNvSpPr>
            <a:spLocks noChangeArrowheads="1"/>
          </p:cNvSpPr>
          <p:nvPr/>
        </p:nvSpPr>
        <p:spPr bwMode="auto">
          <a:xfrm>
            <a:off x="6783458" y="4845444"/>
            <a:ext cx="2360542" cy="923330"/>
          </a:xfrm>
          <a:prstGeom prst="rect">
            <a:avLst/>
          </a:prstGeom>
          <a:noFill/>
          <a:ln w="9525">
            <a:noFill/>
            <a:miter lim="800000"/>
            <a:headEnd/>
            <a:tailEnd/>
          </a:ln>
        </p:spPr>
        <p:txBody>
          <a:bodyPr wrap="square" lIns="0" tIns="0" rIns="0" bIns="0">
            <a:spAutoFit/>
          </a:bodyPr>
          <a:lstStyle/>
          <a:p>
            <a:pPr marL="342900" indent="-342900">
              <a:buSzPct val="95000"/>
              <a:buFont typeface="Wingdings" panose="05000000000000000000" pitchFamily="2" charset="2"/>
              <a:buChar char="l"/>
            </a:pPr>
            <a:r>
              <a:rPr lang="zh-CN" altLang="en-US"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含“数据、属性”</a:t>
            </a:r>
            <a:endParaRPr lang="en-US" altLang="zh-CN"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pPr marL="342900" indent="-342900">
              <a:buSzPct val="95000"/>
              <a:buFont typeface="Wingdings" panose="05000000000000000000" pitchFamily="2" charset="2"/>
              <a:buChar char="l"/>
            </a:pPr>
            <a:r>
              <a:rPr lang="zh-CN" altLang="en-US"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以后更可以扩展“</a:t>
            </a:r>
            <a:r>
              <a:rPr lang="zh-CN" altLang="en-US" sz="2000" b="1" dirty="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操作</a:t>
            </a:r>
            <a:r>
              <a:rPr lang="zh-CN" altLang="en-US"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a:t>
            </a:r>
            <a:endParaRPr lang="en-US" altLang="zh-CN"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4" name="矩形 53"/>
          <p:cNvSpPr/>
          <p:nvPr/>
        </p:nvSpPr>
        <p:spPr>
          <a:xfrm>
            <a:off x="7057992" y="3084535"/>
            <a:ext cx="1487488" cy="978729"/>
          </a:xfrm>
          <a:prstGeom prst="rect">
            <a:avLst/>
          </a:prstGeom>
          <a:ln>
            <a:noFill/>
          </a:ln>
        </p:spPr>
        <p:style>
          <a:lnRef idx="2">
            <a:schemeClr val="accent6"/>
          </a:lnRef>
          <a:fillRef idx="1">
            <a:schemeClr val="lt1"/>
          </a:fillRef>
          <a:effectRef idx="0">
            <a:schemeClr val="accent6"/>
          </a:effectRef>
          <a:fontRef idx="minor">
            <a:schemeClr val="dk1"/>
          </a:fontRef>
        </p:style>
        <p:txBody>
          <a:bodyPr>
            <a:spAutoFit/>
          </a:bodyPr>
          <a:lstStyle/>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性能高</a:t>
            </a:r>
            <a:endParaRPr lang="en-US" altLang="zh-CN"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endParaRPr>
          </a:p>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管理简单</a:t>
            </a:r>
          </a:p>
        </p:txBody>
      </p:sp>
      <p:sp>
        <p:nvSpPr>
          <p:cNvPr id="55" name="矩形 54"/>
          <p:cNvSpPr/>
          <p:nvPr/>
        </p:nvSpPr>
        <p:spPr>
          <a:xfrm>
            <a:off x="3159092" y="3097235"/>
            <a:ext cx="1487488" cy="978729"/>
          </a:xfrm>
          <a:prstGeom prst="rect">
            <a:avLst/>
          </a:prstGeom>
          <a:ln>
            <a:noFill/>
          </a:ln>
        </p:spPr>
        <p:style>
          <a:lnRef idx="2">
            <a:schemeClr val="accent6"/>
          </a:lnRef>
          <a:fillRef idx="1">
            <a:schemeClr val="lt1"/>
          </a:fillRef>
          <a:effectRef idx="0">
            <a:schemeClr val="accent6"/>
          </a:effectRef>
          <a:fontRef idx="minor">
            <a:schemeClr val="dk1"/>
          </a:fontRef>
        </p:style>
        <p:txBody>
          <a:bodyPr>
            <a:spAutoFit/>
          </a:bodyPr>
          <a:lstStyle/>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效率低</a:t>
            </a:r>
            <a:endParaRPr lang="en-US" altLang="zh-CN"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endParaRPr>
          </a:p>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管理复杂</a:t>
            </a:r>
          </a:p>
        </p:txBody>
      </p:sp>
      <p:sp>
        <p:nvSpPr>
          <p:cNvPr id="58" name="矩形 57"/>
          <p:cNvSpPr/>
          <p:nvPr/>
        </p:nvSpPr>
        <p:spPr>
          <a:xfrm>
            <a:off x="0" y="1278750"/>
            <a:ext cx="9144000" cy="556902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7" name="文本框 56"/>
          <p:cNvSpPr txBox="1"/>
          <p:nvPr/>
        </p:nvSpPr>
        <p:spPr>
          <a:xfrm>
            <a:off x="2519998" y="3240000"/>
            <a:ext cx="3600000" cy="108000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6000" dirty="0">
                <a:latin typeface="黑体" panose="02010609060101010101" pitchFamily="49" charset="-122"/>
                <a:ea typeface="黑体" panose="02010609060101010101" pitchFamily="49" charset="-122"/>
                <a:cs typeface="文泉驿等宽微米黑" panose="020B0606030804020204" pitchFamily="34" charset="-122"/>
              </a:rPr>
              <a:t>内容扩展</a:t>
            </a:r>
          </a:p>
        </p:txBody>
      </p:sp>
    </p:spTree>
    <p:extLst>
      <p:ext uri="{BB962C8B-B14F-4D97-AF65-F5344CB8AC3E}">
        <p14:creationId xmlns:p14="http://schemas.microsoft.com/office/powerpoint/2010/main" val="5684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38889E-6 3.7037E-7 L 0.41094 0.00486 " pathEditMode="relative" rAng="0" ptsTypes="AA">
                                      <p:cBhvr>
                                        <p:cTn id="10" dur="500" fill="hold"/>
                                        <p:tgtEl>
                                          <p:spTgt spid="17"/>
                                        </p:tgtEl>
                                        <p:attrNameLst>
                                          <p:attrName>ppt_x</p:attrName>
                                          <p:attrName>ppt_y</p:attrName>
                                        </p:attrNameLst>
                                      </p:cBhvr>
                                      <p:rCtr x="205" y="2"/>
                                    </p:animMotion>
                                  </p:childTnLst>
                                  <p:subTnLst>
                                    <p:set>
                                      <p:cBhvr override="childStyle">
                                        <p:cTn dur="1" fill="hold" display="0" masterRel="sameClick" afterEffect="1">
                                          <p:stCondLst>
                                            <p:cond evt="end" delay="0">
                                              <p:tn val="9"/>
                                            </p:cond>
                                          </p:stCondLst>
                                        </p:cTn>
                                        <p:tgtEl>
                                          <p:spTgt spid="17"/>
                                        </p:tgtEl>
                                        <p:attrNameLst>
                                          <p:attrName>style.visibility</p:attrName>
                                        </p:attrNameLst>
                                      </p:cBhvr>
                                      <p:to>
                                        <p:strVal val="hidden"/>
                                      </p:to>
                                    </p:set>
                                  </p:subTnLst>
                                </p:cTn>
                              </p:par>
                              <p:par>
                                <p:cTn id="11" presetID="49" presetClass="path" presetSubtype="0" accel="50000" decel="50000" fill="hold" grpId="0" nodeType="withEffect">
                                  <p:stCondLst>
                                    <p:cond delay="0"/>
                                  </p:stCondLst>
                                  <p:childTnLst>
                                    <p:animMotion origin="layout" path="M -4.16667E-6 4.07407E-6 L 0.41268 0.11736 " pathEditMode="relative" rAng="0" ptsTypes="AA">
                                      <p:cBhvr>
                                        <p:cTn id="12" dur="500" fill="hold"/>
                                        <p:tgtEl>
                                          <p:spTgt spid="41"/>
                                        </p:tgtEl>
                                        <p:attrNameLst>
                                          <p:attrName>ppt_x</p:attrName>
                                          <p:attrName>ppt_y</p:attrName>
                                        </p:attrNameLst>
                                      </p:cBhvr>
                                      <p:rCtr x="206" y="59"/>
                                    </p:animMotion>
                                  </p:childTnLst>
                                </p:cTn>
                              </p:par>
                              <p:par>
                                <p:cTn id="13" presetID="49" presetClass="path" presetSubtype="0" accel="50000" decel="50000" fill="hold" grpId="0" nodeType="withEffect">
                                  <p:stCondLst>
                                    <p:cond delay="0"/>
                                  </p:stCondLst>
                                  <p:childTnLst>
                                    <p:animMotion origin="layout" path="M 0.00191 3.7037E-7 L 0.41059 0.11944 " pathEditMode="relative" rAng="0" ptsTypes="AA">
                                      <p:cBhvr>
                                        <p:cTn id="14" dur="500" fill="hold"/>
                                        <p:tgtEl>
                                          <p:spTgt spid="45"/>
                                        </p:tgtEl>
                                        <p:attrNameLst>
                                          <p:attrName>ppt_x</p:attrName>
                                          <p:attrName>ppt_y</p:attrName>
                                        </p:attrNameLst>
                                      </p:cBhvr>
                                      <p:rCtr x="204" y="60"/>
                                    </p:animMotion>
                                  </p:childTnLst>
                                </p:cTn>
                              </p:par>
                              <p:par>
                                <p:cTn id="15" presetID="49" presetClass="path" presetSubtype="0" accel="50000" decel="50000" fill="hold" grpId="0" nodeType="withEffect">
                                  <p:stCondLst>
                                    <p:cond delay="0"/>
                                  </p:stCondLst>
                                  <p:childTnLst>
                                    <p:animMotion origin="layout" path="M -3.61111E-6 -7.40741E-7 L 0.41407 0.11736 " pathEditMode="relative" rAng="0" ptsTypes="AA">
                                      <p:cBhvr>
                                        <p:cTn id="16" dur="500" fill="hold"/>
                                        <p:tgtEl>
                                          <p:spTgt spid="46"/>
                                        </p:tgtEl>
                                        <p:attrNameLst>
                                          <p:attrName>ppt_x</p:attrName>
                                          <p:attrName>ppt_y</p:attrName>
                                        </p:attrNameLst>
                                      </p:cBhvr>
                                      <p:rCtr x="207" y="59"/>
                                    </p:animMotion>
                                  </p:childTnLst>
                                </p:cTn>
                              </p:par>
                              <p:par>
                                <p:cTn id="17" presetID="49" presetClass="path" presetSubtype="0" accel="50000" decel="50000" fill="hold" grpId="0" nodeType="withEffect">
                                  <p:stCondLst>
                                    <p:cond delay="0"/>
                                  </p:stCondLst>
                                  <p:childTnLst>
                                    <p:animMotion origin="layout" path="M 0.00573 2.96296E-6 L 0.41459 0.12986 " pathEditMode="relative" rAng="0" ptsTypes="AA">
                                      <p:cBhvr>
                                        <p:cTn id="18" dur="500" fill="hold"/>
                                        <p:tgtEl>
                                          <p:spTgt spid="47"/>
                                        </p:tgtEl>
                                        <p:attrNameLst>
                                          <p:attrName>ppt_x</p:attrName>
                                          <p:attrName>ppt_y</p:attrName>
                                        </p:attrNameLst>
                                      </p:cBhvr>
                                      <p:rCtr x="204" y="65"/>
                                    </p:animMotion>
                                  </p:childTnLst>
                                  <p:subTnLst>
                                    <p:set>
                                      <p:cBhvr override="childStyle">
                                        <p:cTn dur="1" fill="hold" display="0" masterRel="sameClick" afterEffect="1">
                                          <p:stCondLst>
                                            <p:cond evt="end" delay="0">
                                              <p:tn val="17"/>
                                            </p:cond>
                                          </p:stCondLst>
                                        </p:cTn>
                                        <p:tgtEl>
                                          <p:spTgt spid="47"/>
                                        </p:tgtEl>
                                        <p:attrNameLst>
                                          <p:attrName>style.visibility</p:attrName>
                                        </p:attrNameLst>
                                      </p:cBhvr>
                                      <p:to>
                                        <p:strVal val="hidden"/>
                                      </p:to>
                                    </p:set>
                                  </p:subTnLst>
                                </p:cTn>
                              </p:par>
                            </p:childTnLst>
                          </p:cTn>
                        </p:par>
                        <p:par>
                          <p:cTn id="19" fill="hold">
                            <p:stCondLst>
                              <p:cond delay="500"/>
                            </p:stCondLst>
                            <p:childTnLst>
                              <p:par>
                                <p:cTn id="20" presetID="9" presetClass="exit" presetSubtype="0" fill="hold" grpId="1" nodeType="afterEffect">
                                  <p:stCondLst>
                                    <p:cond delay="0"/>
                                  </p:stCondLst>
                                  <p:childTnLst>
                                    <p:animEffect transition="out" filter="dissolve">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par>
                          <p:cTn id="23" fill="hold">
                            <p:stCondLst>
                              <p:cond delay="1000"/>
                            </p:stCondLst>
                            <p:childTnLst>
                              <p:par>
                                <p:cTn id="24" presetID="9" presetClass="exit" presetSubtype="0" fill="hold" grpId="1" nodeType="afterEffect">
                                  <p:stCondLst>
                                    <p:cond delay="0"/>
                                  </p:stCondLst>
                                  <p:childTnLst>
                                    <p:animEffect transition="out" filter="dissolve">
                                      <p:cBhvr>
                                        <p:cTn id="25" dur="500"/>
                                        <p:tgtEl>
                                          <p:spTgt spid="45"/>
                                        </p:tgtEl>
                                      </p:cBhvr>
                                    </p:animEffect>
                                    <p:set>
                                      <p:cBhvr>
                                        <p:cTn id="26" dur="1" fill="hold">
                                          <p:stCondLst>
                                            <p:cond delay="499"/>
                                          </p:stCondLst>
                                        </p:cTn>
                                        <p:tgtEl>
                                          <p:spTgt spid="45"/>
                                        </p:tgtEl>
                                        <p:attrNameLst>
                                          <p:attrName>style.visibility</p:attrName>
                                        </p:attrNameLst>
                                      </p:cBhvr>
                                      <p:to>
                                        <p:strVal val="hidden"/>
                                      </p:to>
                                    </p:set>
                                  </p:childTnLst>
                                </p:cTn>
                              </p:par>
                            </p:childTnLst>
                          </p:cTn>
                        </p:par>
                        <p:par>
                          <p:cTn id="27" fill="hold">
                            <p:stCondLst>
                              <p:cond delay="1500"/>
                            </p:stCondLst>
                            <p:childTnLst>
                              <p:par>
                                <p:cTn id="28" presetID="9" presetClass="exit" presetSubtype="0" fill="hold" grpId="1" nodeType="afterEffect">
                                  <p:stCondLst>
                                    <p:cond delay="0"/>
                                  </p:stCondLst>
                                  <p:childTnLst>
                                    <p:animEffect transition="out" filter="dissolve">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childTnLst>
                          </p:cTn>
                        </p:par>
                        <p:par>
                          <p:cTn id="31" fill="hold">
                            <p:stCondLst>
                              <p:cond delay="2000"/>
                            </p:stCondLst>
                            <p:childTnLst>
                              <p:par>
                                <p:cTn id="32" presetID="26" presetClass="emph" presetSubtype="0" fill="hold" grpId="0" nodeType="afterEffect">
                                  <p:stCondLst>
                                    <p:cond delay="0"/>
                                  </p:stCondLst>
                                  <p:childTnLst>
                                    <p:animEffect transition="out" filter="fade">
                                      <p:cBhvr>
                                        <p:cTn id="33" dur="500" tmFilter="0, 0; .2, .5; .8, .5; 1, 0"/>
                                        <p:tgtEl>
                                          <p:spTgt spid="23"/>
                                        </p:tgtEl>
                                      </p:cBhvr>
                                    </p:animEffect>
                                    <p:animScale>
                                      <p:cBhvr>
                                        <p:cTn id="34" dur="250" autoRev="1" fill="hold"/>
                                        <p:tgtEl>
                                          <p:spTgt spid="23"/>
                                        </p:tgtEl>
                                      </p:cBhvr>
                                      <p:by x="105000" y="105000"/>
                                    </p:animScale>
                                  </p:childTnLst>
                                </p:cTn>
                              </p:par>
                            </p:childTnLst>
                          </p:cTn>
                        </p:par>
                        <p:par>
                          <p:cTn id="35" fill="hold">
                            <p:stCondLst>
                              <p:cond delay="2500"/>
                            </p:stCondLst>
                            <p:childTnLst>
                              <p:par>
                                <p:cTn id="36" presetID="26" presetClass="emph" presetSubtype="0" fill="hold" grpId="0" nodeType="afterEffect">
                                  <p:stCondLst>
                                    <p:cond delay="0"/>
                                  </p:stCondLst>
                                  <p:childTnLst>
                                    <p:animEffect transition="out" filter="fade">
                                      <p:cBhvr>
                                        <p:cTn id="37" dur="500" tmFilter="0, 0; .2, .5; .8, .5; 1, 0"/>
                                        <p:tgtEl>
                                          <p:spTgt spid="22"/>
                                        </p:tgtEl>
                                      </p:cBhvr>
                                    </p:animEffect>
                                    <p:animScale>
                                      <p:cBhvr>
                                        <p:cTn id="38" dur="250" autoRev="1" fill="hold"/>
                                        <p:tgtEl>
                                          <p:spTgt spid="22"/>
                                        </p:tgtEl>
                                      </p:cBhvr>
                                      <p:by x="105000" y="105000"/>
                                    </p:animScale>
                                  </p:childTnLst>
                                </p:cTn>
                              </p:par>
                            </p:childTnLst>
                          </p:cTn>
                        </p:par>
                        <p:par>
                          <p:cTn id="39" fill="hold">
                            <p:stCondLst>
                              <p:cond delay="3000"/>
                            </p:stCondLst>
                            <p:childTnLst>
                              <p:par>
                                <p:cTn id="40" presetID="42" presetClass="path" presetSubtype="0" accel="50000" decel="50000" fill="hold" grpId="1" nodeType="afterEffect">
                                  <p:stCondLst>
                                    <p:cond delay="0"/>
                                  </p:stCondLst>
                                  <p:childTnLst>
                                    <p:animMotion origin="layout" path="M -4.16667E-6 2.22222E-6 L -4.16667E-6 0.14699 " pathEditMode="relative" rAng="0" ptsTypes="AA">
                                      <p:cBhvr>
                                        <p:cTn id="41" dur="500" fill="hold"/>
                                        <p:tgtEl>
                                          <p:spTgt spid="22"/>
                                        </p:tgtEl>
                                        <p:attrNameLst>
                                          <p:attrName>ppt_x</p:attrName>
                                          <p:attrName>ppt_y</p:attrName>
                                        </p:attrNameLst>
                                      </p:cBhvr>
                                      <p:rCtr x="0" y="73"/>
                                    </p:animMotion>
                                  </p:childTnLst>
                                </p:cTn>
                              </p:par>
                            </p:childTnLst>
                          </p:cTn>
                        </p:par>
                        <p:par>
                          <p:cTn id="42" fill="hold">
                            <p:stCondLst>
                              <p:cond delay="3500"/>
                            </p:stCondLst>
                            <p:childTnLst>
                              <p:par>
                                <p:cTn id="43" presetID="9" presetClass="exit" presetSubtype="0" fill="hold" grpId="0" nodeType="afterEffect">
                                  <p:stCondLst>
                                    <p:cond delay="0"/>
                                  </p:stCondLst>
                                  <p:childTnLst>
                                    <p:animEffect transition="out" filter="dissolve">
                                      <p:cBhvr>
                                        <p:cTn id="44" dur="500"/>
                                        <p:tgtEl>
                                          <p:spTgt spid="27"/>
                                        </p:tgtEl>
                                      </p:cBhvr>
                                    </p:animEffect>
                                    <p:set>
                                      <p:cBhvr>
                                        <p:cTn id="45" dur="1" fill="hold">
                                          <p:stCondLst>
                                            <p:cond delay="499"/>
                                          </p:stCondLst>
                                        </p:cTn>
                                        <p:tgtEl>
                                          <p:spTgt spid="27"/>
                                        </p:tgtEl>
                                        <p:attrNameLst>
                                          <p:attrName>style.visibility</p:attrName>
                                        </p:attrNameLst>
                                      </p:cBhvr>
                                      <p:to>
                                        <p:strVal val="hidden"/>
                                      </p:to>
                                    </p:set>
                                  </p:childTnLst>
                                </p:cTn>
                              </p:par>
                            </p:childTnLst>
                          </p:cTn>
                        </p:par>
                        <p:par>
                          <p:cTn id="46" fill="hold">
                            <p:stCondLst>
                              <p:cond delay="4000"/>
                            </p:stCondLst>
                            <p:childTnLst>
                              <p:par>
                                <p:cTn id="47" presetID="9" presetClass="entr" presetSubtype="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dissolve">
                                      <p:cBhvr>
                                        <p:cTn id="49" dur="500"/>
                                        <p:tgtEl>
                                          <p:spTgt spid="48"/>
                                        </p:tgtEl>
                                      </p:cBhvr>
                                    </p:animEffec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1.11111E-6 -7.40741E-7 L -1.11111E-6 0.14167 " pathEditMode="relative" rAng="0" ptsTypes="AA">
                                      <p:cBhvr>
                                        <p:cTn id="52" dur="500" fill="hold"/>
                                        <p:tgtEl>
                                          <p:spTgt spid="33"/>
                                        </p:tgtEl>
                                        <p:attrNameLst>
                                          <p:attrName>ppt_x</p:attrName>
                                          <p:attrName>ppt_y</p:attrName>
                                        </p:attrNameLst>
                                      </p:cBhvr>
                                      <p:rCtr x="0" y="71"/>
                                    </p:animMotion>
                                  </p:childTnLst>
                                </p:cTn>
                              </p:par>
                            </p:childTnLst>
                          </p:cTn>
                        </p:par>
                        <p:par>
                          <p:cTn id="53" fill="hold">
                            <p:stCondLst>
                              <p:cond delay="5000"/>
                            </p:stCondLst>
                            <p:childTnLst>
                              <p:par>
                                <p:cTn id="54" presetID="9" presetClass="exit" presetSubtype="0" fill="hold" grpId="0" nodeType="afterEffect">
                                  <p:stCondLst>
                                    <p:cond delay="0"/>
                                  </p:stCondLst>
                                  <p:childTnLst>
                                    <p:animEffect transition="out" filter="dissolve">
                                      <p:cBhvr>
                                        <p:cTn id="55" dur="500"/>
                                        <p:tgtEl>
                                          <p:spTgt spid="37"/>
                                        </p:tgtEl>
                                      </p:cBhvr>
                                    </p:animEffect>
                                    <p:set>
                                      <p:cBhvr>
                                        <p:cTn id="56" dur="1" fill="hold">
                                          <p:stCondLst>
                                            <p:cond delay="499"/>
                                          </p:stCondLst>
                                        </p:cTn>
                                        <p:tgtEl>
                                          <p:spTgt spid="37"/>
                                        </p:tgtEl>
                                        <p:attrNameLst>
                                          <p:attrName>style.visibility</p:attrName>
                                        </p:attrNameLst>
                                      </p:cBhvr>
                                      <p:to>
                                        <p:strVal val="hidden"/>
                                      </p:to>
                                    </p:set>
                                  </p:childTnLst>
                                </p:cTn>
                              </p:par>
                            </p:childTnLst>
                          </p:cTn>
                        </p:par>
                        <p:par>
                          <p:cTn id="57" fill="hold">
                            <p:stCondLst>
                              <p:cond delay="5500"/>
                            </p:stCondLst>
                            <p:childTnLst>
                              <p:par>
                                <p:cTn id="58" presetID="23" presetClass="entr" presetSubtype="16"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childTnLst>
                                </p:cTn>
                              </p:par>
                              <p:par>
                                <p:cTn id="62" presetID="4" presetClass="entr" presetSubtype="16"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box(in)">
                                      <p:cBhvr>
                                        <p:cTn id="64" dur="500"/>
                                        <p:tgtEl>
                                          <p:spTgt spid="12"/>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box(in)">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anim calcmode="lin" valueType="num">
                                      <p:cBhvr>
                                        <p:cTn id="73" dur="500" fill="hold"/>
                                        <p:tgtEl>
                                          <p:spTgt spid="54"/>
                                        </p:tgtEl>
                                        <p:attrNameLst>
                                          <p:attrName>ppt_x</p:attrName>
                                        </p:attrNameLst>
                                      </p:cBhvr>
                                      <p:tavLst>
                                        <p:tav tm="0">
                                          <p:val>
                                            <p:strVal val="#ppt_x"/>
                                          </p:val>
                                        </p:tav>
                                        <p:tav tm="100000">
                                          <p:val>
                                            <p:strVal val="#ppt_x"/>
                                          </p:val>
                                        </p:tav>
                                      </p:tavLst>
                                    </p:anim>
                                    <p:anim calcmode="lin" valueType="num">
                                      <p:cBhvr>
                                        <p:cTn id="74" dur="500" fill="hold"/>
                                        <p:tgtEl>
                                          <p:spTgt spid="5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anim calcmode="lin" valueType="num">
                                      <p:cBhvr>
                                        <p:cTn id="78" dur="500" fill="hold"/>
                                        <p:tgtEl>
                                          <p:spTgt spid="53"/>
                                        </p:tgtEl>
                                        <p:attrNameLst>
                                          <p:attrName>ppt_x</p:attrName>
                                        </p:attrNameLst>
                                      </p:cBhvr>
                                      <p:tavLst>
                                        <p:tav tm="0">
                                          <p:val>
                                            <p:strVal val="#ppt_x"/>
                                          </p:val>
                                        </p:tav>
                                        <p:tav tm="100000">
                                          <p:val>
                                            <p:strVal val="#ppt_x"/>
                                          </p:val>
                                        </p:tav>
                                      </p:tavLst>
                                    </p:anim>
                                    <p:anim calcmode="lin" valueType="num">
                                      <p:cBhvr>
                                        <p:cTn id="79"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22" grpId="0" animBg="1"/>
      <p:bldP spid="22" grpId="1" animBg="1"/>
      <p:bldP spid="23" grpId="0" animBg="1"/>
      <p:bldP spid="27" grpId="0" animBg="1"/>
      <p:bldP spid="37" grpId="0" animBg="1"/>
      <p:bldP spid="41" grpId="0" animBg="1"/>
      <p:bldP spid="41" grpId="1" animBg="1"/>
      <p:bldP spid="45" grpId="0" animBg="1"/>
      <p:bldP spid="45" grpId="1" animBg="1"/>
      <p:bldP spid="46" grpId="0" animBg="1"/>
      <p:bldP spid="46" grpId="1" animBg="1"/>
      <p:bldP spid="47" grpId="0" animBg="1"/>
      <p:bldP spid="48" grpId="0" animBg="1"/>
      <p:bldP spid="49" grpId="0" animBg="1"/>
      <p:bldP spid="51" grpId="0" animBg="1"/>
      <p:bldP spid="53" grpId="0"/>
      <p:bldP spid="54" grpId="0" animBg="1"/>
      <p:bldP spid="55" grpId="0" animBg="1"/>
      <p:bldP spid="58" grpId="0" animBg="1"/>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对象存储系统</a:t>
            </a:r>
          </a:p>
        </p:txBody>
      </p:sp>
      <p:pic>
        <p:nvPicPr>
          <p:cNvPr id="4" name="Picture 2"/>
          <p:cNvPicPr>
            <a:picLocks noChangeAspect="1" noChangeArrowheads="1"/>
          </p:cNvPicPr>
          <p:nvPr/>
        </p:nvPicPr>
        <p:blipFill>
          <a:blip r:embed="rId2"/>
          <a:srcRect/>
          <a:stretch>
            <a:fillRect/>
          </a:stretch>
        </p:blipFill>
        <p:spPr bwMode="auto">
          <a:xfrm>
            <a:off x="1142976" y="1528170"/>
            <a:ext cx="6858048" cy="4752975"/>
          </a:xfrm>
          <a:prstGeom prst="rect">
            <a:avLst/>
          </a:prstGeom>
          <a:noFill/>
          <a:ln w="9525">
            <a:noFill/>
            <a:miter lim="800000"/>
            <a:headEnd/>
            <a:tailEnd/>
          </a:ln>
          <a:effectLst/>
        </p:spPr>
      </p:pic>
      <p:sp>
        <p:nvSpPr>
          <p:cNvPr id="3" name="内容占位符 2"/>
          <p:cNvSpPr>
            <a:spLocks noGrp="1"/>
          </p:cNvSpPr>
          <p:nvPr>
            <p:ph idx="1"/>
          </p:nvPr>
        </p:nvSpPr>
        <p:spPr>
          <a:xfrm>
            <a:off x="0" y="6120000"/>
            <a:ext cx="9144000" cy="738000"/>
          </a:xfrm>
        </p:spPr>
        <p:txBody>
          <a:bodyPr/>
          <a:lstStyle/>
          <a:p>
            <a:pPr marL="0" indent="0" algn="ctr">
              <a:buNone/>
            </a:pPr>
            <a:r>
              <a:rPr lang="zh-CN" altLang="en-US" dirty="0"/>
              <a:t>元数据由此解耦</a:t>
            </a:r>
          </a:p>
        </p:txBody>
      </p:sp>
      <p:sp>
        <p:nvSpPr>
          <p:cNvPr id="5" name="文本框 4"/>
          <p:cNvSpPr txBox="1"/>
          <p:nvPr/>
        </p:nvSpPr>
        <p:spPr>
          <a:xfrm>
            <a:off x="2519998" y="3240000"/>
            <a:ext cx="3600000" cy="108000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6000" dirty="0">
                <a:latin typeface="黑体" panose="02010609060101010101" pitchFamily="49" charset="-122"/>
                <a:ea typeface="黑体" panose="02010609060101010101" pitchFamily="49" charset="-122"/>
                <a:cs typeface="文泉驿等宽微米黑" panose="020B0606030804020204" pitchFamily="34" charset="-122"/>
              </a:rPr>
              <a:t>规模扩展</a:t>
            </a:r>
          </a:p>
        </p:txBody>
      </p:sp>
    </p:spTree>
    <p:extLst>
      <p:ext uri="{BB962C8B-B14F-4D97-AF65-F5344CB8AC3E}">
        <p14:creationId xmlns:p14="http://schemas.microsoft.com/office/powerpoint/2010/main" val="15866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主动对象存储</a:t>
            </a:r>
          </a:p>
        </p:txBody>
      </p:sp>
      <p:pic>
        <p:nvPicPr>
          <p:cNvPr id="56" name="Picture 1"/>
          <p:cNvPicPr>
            <a:picLocks noChangeAspect="1" noChangeArrowheads="1"/>
          </p:cNvPicPr>
          <p:nvPr/>
        </p:nvPicPr>
        <p:blipFill>
          <a:blip r:embed="rId2"/>
          <a:srcRect/>
          <a:stretch>
            <a:fillRect/>
          </a:stretch>
        </p:blipFill>
        <p:spPr bwMode="auto">
          <a:xfrm>
            <a:off x="357158" y="1500174"/>
            <a:ext cx="7931150" cy="4397375"/>
          </a:xfrm>
          <a:prstGeom prst="rect">
            <a:avLst/>
          </a:prstGeom>
          <a:noFill/>
          <a:ln w="9525">
            <a:noFill/>
            <a:miter lim="800000"/>
            <a:headEnd/>
            <a:tailEnd/>
          </a:ln>
        </p:spPr>
      </p:pic>
      <p:sp>
        <p:nvSpPr>
          <p:cNvPr id="57" name="TextBox 9"/>
          <p:cNvSpPr txBox="1">
            <a:spLocks noChangeArrowheads="1"/>
          </p:cNvSpPr>
          <p:nvPr/>
        </p:nvSpPr>
        <p:spPr bwMode="auto">
          <a:xfrm>
            <a:off x="4521141" y="3295650"/>
            <a:ext cx="1458913" cy="41910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lIns="36000" rIns="36000" anchor="ctr">
            <a:noAutofit/>
          </a:bodyPr>
          <a:lstStyle/>
          <a:p>
            <a:pPr algn="ctr"/>
            <a:r>
              <a:rPr lang="zh-CN" altLang="en-US"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负载模型</a:t>
            </a:r>
            <a:r>
              <a:rPr lang="en-US" altLang="zh-CN"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a:t>
            </a:r>
            <a:r>
              <a:rPr lang="zh-CN" altLang="en-US"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预测模型</a:t>
            </a:r>
          </a:p>
        </p:txBody>
      </p:sp>
      <p:sp>
        <p:nvSpPr>
          <p:cNvPr id="59" name="圆角矩形标注 58"/>
          <p:cNvSpPr/>
          <p:nvPr/>
        </p:nvSpPr>
        <p:spPr>
          <a:xfrm>
            <a:off x="6359496" y="1611299"/>
            <a:ext cx="2214562" cy="1143000"/>
          </a:xfrm>
          <a:prstGeom prst="wedgeRoundRectCallout">
            <a:avLst>
              <a:gd name="adj1" fmla="val -68936"/>
              <a:gd name="adj2" fmla="val 108140"/>
              <a:gd name="adj3" fmla="val 16667"/>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根据历史负载预测未来趋势</a:t>
            </a:r>
          </a:p>
        </p:txBody>
      </p:sp>
      <p:sp>
        <p:nvSpPr>
          <p:cNvPr id="60" name="矩形 59"/>
          <p:cNvSpPr/>
          <p:nvPr/>
        </p:nvSpPr>
        <p:spPr>
          <a:xfrm>
            <a:off x="2073246" y="5540362"/>
            <a:ext cx="2928937" cy="571500"/>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存储主动服务机制</a:t>
            </a:r>
            <a:endParaRPr lang="zh-CN" altLang="en-US"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61" name="矩形 60"/>
          <p:cNvSpPr/>
          <p:nvPr/>
        </p:nvSpPr>
        <p:spPr>
          <a:xfrm>
            <a:off x="6430933" y="5540362"/>
            <a:ext cx="1571625" cy="571500"/>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存储节点</a:t>
            </a:r>
            <a:endParaRPr lang="zh-CN" altLang="en-US"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endParaRPr>
          </a:p>
        </p:txBody>
      </p:sp>
      <p:pic>
        <p:nvPicPr>
          <p:cNvPr id="3" name="图片 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396" t="5001" r="3229" b="2187"/>
          <a:stretch/>
        </p:blipFill>
        <p:spPr>
          <a:xfrm rot="16200000">
            <a:off x="-360000" y="4500000"/>
            <a:ext cx="2633665" cy="1726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2" name="文本框 61"/>
          <p:cNvSpPr txBox="1"/>
          <p:nvPr/>
        </p:nvSpPr>
        <p:spPr>
          <a:xfrm>
            <a:off x="2519998" y="3240000"/>
            <a:ext cx="3600000" cy="108000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6000" dirty="0">
                <a:latin typeface="黑体" panose="02010609060101010101" pitchFamily="49" charset="-122"/>
                <a:ea typeface="黑体" panose="02010609060101010101" pitchFamily="49" charset="-122"/>
                <a:cs typeface="文泉驿等宽微米黑" panose="020B0606030804020204" pitchFamily="34" charset="-122"/>
              </a:rPr>
              <a:t>功能扩展</a:t>
            </a:r>
          </a:p>
        </p:txBody>
      </p:sp>
    </p:spTree>
    <p:extLst>
      <p:ext uri="{BB962C8B-B14F-4D97-AF65-F5344CB8AC3E}">
        <p14:creationId xmlns:p14="http://schemas.microsoft.com/office/powerpoint/2010/main" val="403525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工业界广泛应用</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676" y="1396699"/>
            <a:ext cx="3669921" cy="2297049"/>
          </a:xfrm>
          <a:prstGeom prst="rect">
            <a:avLst/>
          </a:prstGeom>
        </p:spPr>
      </p:pic>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2995" y="3314746"/>
            <a:ext cx="2377381" cy="914377"/>
          </a:xfrm>
          <a:prstGeom prst="rect">
            <a:avLst/>
          </a:prstGeom>
        </p:spPr>
      </p:pic>
      <p:pic>
        <p:nvPicPr>
          <p:cNvPr id="59" name="图片 58"/>
          <p:cNvPicPr>
            <a:picLocks noChangeAspect="1"/>
          </p:cNvPicPr>
          <p:nvPr/>
        </p:nvPicPr>
        <p:blipFill rotWithShape="1">
          <a:blip r:embed="rId4">
            <a:extLst>
              <a:ext uri="{28A0092B-C50C-407E-A947-70E740481C1C}">
                <a14:useLocalDpi xmlns:a14="http://schemas.microsoft.com/office/drawing/2010/main" val="0"/>
              </a:ext>
            </a:extLst>
          </a:blip>
          <a:srcRect t="22045" b="33907"/>
          <a:stretch/>
        </p:blipFill>
        <p:spPr>
          <a:xfrm>
            <a:off x="6285424" y="4294999"/>
            <a:ext cx="2252523" cy="992175"/>
          </a:xfrm>
          <a:prstGeom prst="rect">
            <a:avLst/>
          </a:prstGeom>
        </p:spPr>
      </p:pic>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2995" y="2628468"/>
            <a:ext cx="2377381" cy="620402"/>
          </a:xfrm>
          <a:prstGeom prst="rect">
            <a:avLst/>
          </a:prstGeom>
        </p:spPr>
      </p:pic>
      <p:pic>
        <p:nvPicPr>
          <p:cNvPr id="61" name="图片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3850" y="476859"/>
            <a:ext cx="2275670" cy="840247"/>
          </a:xfrm>
          <a:prstGeom prst="rect">
            <a:avLst/>
          </a:prstGeom>
          <a:ln>
            <a:noFill/>
          </a:ln>
          <a:effectLst>
            <a:softEdge rad="112500"/>
          </a:effectLst>
        </p:spPr>
      </p:pic>
      <p:pic>
        <p:nvPicPr>
          <p:cNvPr id="62" name="图片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3605" y="1382982"/>
            <a:ext cx="2536161" cy="1179610"/>
          </a:xfrm>
          <a:prstGeom prst="rect">
            <a:avLst/>
          </a:prstGeom>
        </p:spPr>
      </p:pic>
      <p:pic>
        <p:nvPicPr>
          <p:cNvPr id="63" name="图片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730" y="3693748"/>
            <a:ext cx="3164252" cy="3164252"/>
          </a:xfrm>
          <a:prstGeom prst="rect">
            <a:avLst/>
          </a:prstGeom>
        </p:spPr>
      </p:pic>
      <p:sp>
        <p:nvSpPr>
          <p:cNvPr id="64" name="右箭头 63"/>
          <p:cNvSpPr/>
          <p:nvPr/>
        </p:nvSpPr>
        <p:spPr>
          <a:xfrm>
            <a:off x="4680000" y="1800000"/>
            <a:ext cx="1080000" cy="1800000"/>
          </a:xfrm>
          <a:prstGeom prst="rightArrow">
            <a:avLst>
              <a:gd name="adj1" fmla="val 50000"/>
              <a:gd name="adj2" fmla="val 18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cs typeface="文泉驿等宽微米黑" panose="020B0606030804020204" pitchFamily="34" charset="-122"/>
              </a:rPr>
              <a:t>简单</a:t>
            </a:r>
            <a:endParaRPr lang="en-US" altLang="zh-CN" dirty="0">
              <a:latin typeface="黑体" panose="02010609060101010101" pitchFamily="49" charset="-122"/>
              <a:ea typeface="黑体" panose="02010609060101010101" pitchFamily="49" charset="-122"/>
              <a:cs typeface="文泉驿等宽微米黑" panose="020B0606030804020204" pitchFamily="34" charset="-122"/>
            </a:endParaRPr>
          </a:p>
          <a:p>
            <a:pPr algn="ctr"/>
            <a:r>
              <a:rPr lang="zh-CN" altLang="en-US" dirty="0">
                <a:latin typeface="黑体" panose="02010609060101010101" pitchFamily="49" charset="-122"/>
                <a:ea typeface="黑体" panose="02010609060101010101" pitchFamily="49" charset="-122"/>
                <a:cs typeface="文泉驿等宽微米黑" panose="020B0606030804020204" pitchFamily="34" charset="-122"/>
              </a:rPr>
              <a:t>粗暴</a:t>
            </a:r>
            <a:endParaRPr lang="en-US" altLang="zh-CN" dirty="0">
              <a:latin typeface="黑体" panose="02010609060101010101" pitchFamily="49" charset="-122"/>
              <a:ea typeface="黑体" panose="02010609060101010101" pitchFamily="49" charset="-122"/>
              <a:cs typeface="文泉驿等宽微米黑" panose="020B0606030804020204" pitchFamily="34" charset="-122"/>
            </a:endParaRPr>
          </a:p>
          <a:p>
            <a:pPr algn="ctr"/>
            <a:r>
              <a:rPr lang="zh-CN" altLang="en-US" dirty="0">
                <a:latin typeface="黑体" panose="02010609060101010101" pitchFamily="49" charset="-122"/>
                <a:ea typeface="黑体" panose="02010609060101010101" pitchFamily="49" charset="-122"/>
                <a:cs typeface="文泉驿等宽微米黑" panose="020B0606030804020204" pitchFamily="34" charset="-122"/>
              </a:rPr>
              <a:t>有效</a:t>
            </a:r>
          </a:p>
        </p:txBody>
      </p:sp>
      <p:sp>
        <p:nvSpPr>
          <p:cNvPr id="65" name="右箭头 64"/>
          <p:cNvSpPr/>
          <p:nvPr/>
        </p:nvSpPr>
        <p:spPr>
          <a:xfrm flipH="1">
            <a:off x="4680000" y="4680000"/>
            <a:ext cx="1080000" cy="720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cs typeface="文泉驿等宽微米黑" panose="020B0606030804020204" pitchFamily="34" charset="-122"/>
              </a:rPr>
              <a:t>标准化</a:t>
            </a:r>
          </a:p>
        </p:txBody>
      </p:sp>
      <p:pic>
        <p:nvPicPr>
          <p:cNvPr id="4" name="图片 3"/>
          <p:cNvPicPr>
            <a:picLocks noChangeAspect="1"/>
          </p:cNvPicPr>
          <p:nvPr/>
        </p:nvPicPr>
        <p:blipFill rotWithShape="1">
          <a:blip r:embed="rId9" cstate="print">
            <a:extLst>
              <a:ext uri="{28A0092B-C50C-407E-A947-70E740481C1C}">
                <a14:useLocalDpi xmlns:a14="http://schemas.microsoft.com/office/drawing/2010/main" val="0"/>
              </a:ext>
            </a:extLst>
          </a:blip>
          <a:srcRect t="13821" b="10123"/>
          <a:stretch/>
        </p:blipFill>
        <p:spPr>
          <a:xfrm>
            <a:off x="6478662" y="5353049"/>
            <a:ext cx="1866046" cy="1419225"/>
          </a:xfrm>
          <a:prstGeom prst="rect">
            <a:avLst/>
          </a:prstGeom>
        </p:spPr>
      </p:pic>
    </p:spTree>
    <p:extLst>
      <p:ext uri="{BB962C8B-B14F-4D97-AF65-F5344CB8AC3E}">
        <p14:creationId xmlns:p14="http://schemas.microsoft.com/office/powerpoint/2010/main" val="5791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right)">
                                      <p:cBhvr>
                                        <p:cTn id="33" dur="500"/>
                                        <p:tgtEl>
                                          <p:spTgt spid="65"/>
                                        </p:tgtEl>
                                      </p:cBhvr>
                                    </p:animEffect>
                                  </p:childTnLst>
                                </p:cTn>
                              </p:par>
                            </p:childTnLst>
                          </p:cTn>
                        </p:par>
                        <p:par>
                          <p:cTn id="34" fill="hold">
                            <p:stCondLst>
                              <p:cond delay="500"/>
                            </p:stCondLst>
                            <p:childTnLst>
                              <p:par>
                                <p:cTn id="35" presetID="42" presetClass="entr" presetSubtype="0" fill="hold"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anim calcmode="lin" valueType="num">
                                      <p:cBhvr>
                                        <p:cTn id="38" dur="500" fill="hold"/>
                                        <p:tgtEl>
                                          <p:spTgt spid="63"/>
                                        </p:tgtEl>
                                        <p:attrNameLst>
                                          <p:attrName>ppt_x</p:attrName>
                                        </p:attrNameLst>
                                      </p:cBhvr>
                                      <p:tavLst>
                                        <p:tav tm="0">
                                          <p:val>
                                            <p:strVal val="#ppt_x"/>
                                          </p:val>
                                        </p:tav>
                                        <p:tav tm="100000">
                                          <p:val>
                                            <p:strVal val="#ppt_x"/>
                                          </p:val>
                                        </p:tav>
                                      </p:tavLst>
                                    </p:anim>
                                    <p:anim calcmode="lin" valueType="num">
                                      <p:cBhvr>
                                        <p:cTn id="39"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normAutofit/>
          </a:bodyPr>
          <a:lstStyle/>
          <a:p>
            <a:r>
              <a:rPr lang="zh-CN" altLang="en-US" sz="1200" dirty="0"/>
              <a:t>对象存储 </a:t>
            </a:r>
            <a:r>
              <a:rPr lang="en-US" altLang="zh-CN" sz="1200" i="1" dirty="0"/>
              <a:t>Object Storage</a:t>
            </a:r>
          </a:p>
          <a:p>
            <a:r>
              <a:rPr lang="zh-CN" altLang="en-US" sz="1200" dirty="0"/>
              <a:t>存储虚拟化 </a:t>
            </a:r>
            <a:r>
              <a:rPr lang="en-US" altLang="zh-CN" sz="1200" i="1" dirty="0"/>
              <a:t>Storage Virtualization</a:t>
            </a:r>
          </a:p>
          <a:p>
            <a:r>
              <a:rPr lang="zh-CN" altLang="en-US" sz="1200" dirty="0"/>
              <a:t>存储管理 </a:t>
            </a:r>
            <a:r>
              <a:rPr lang="en-US" altLang="zh-CN" sz="1200" i="1" dirty="0"/>
              <a:t>Storage Management</a:t>
            </a:r>
          </a:p>
          <a:p>
            <a:r>
              <a:rPr lang="zh-CN" altLang="en-US" sz="1200" dirty="0"/>
              <a:t>软件定义存储 </a:t>
            </a:r>
            <a:r>
              <a:rPr lang="en-US" altLang="zh-CN" sz="1200" i="1" dirty="0"/>
              <a:t>Software Defined Storage</a:t>
            </a:r>
          </a:p>
        </p:txBody>
      </p:sp>
      <p:pic>
        <p:nvPicPr>
          <p:cNvPr id="4" name="图片 3"/>
          <p:cNvPicPr>
            <a:picLocks noChangeAspect="1"/>
          </p:cNvPicPr>
          <p:nvPr/>
        </p:nvPicPr>
        <p:blipFill>
          <a:blip r:embed="rId2"/>
          <a:stretch>
            <a:fillRect/>
          </a:stretch>
        </p:blipFill>
        <p:spPr>
          <a:xfrm>
            <a:off x="18000" y="36000"/>
            <a:ext cx="9104441" cy="6804000"/>
          </a:xfrm>
          <a:prstGeom prst="rect">
            <a:avLst/>
          </a:prstGeom>
        </p:spPr>
      </p:pic>
      <p:sp>
        <p:nvSpPr>
          <p:cNvPr id="5" name="矩形 4"/>
          <p:cNvSpPr/>
          <p:nvPr/>
        </p:nvSpPr>
        <p:spPr>
          <a:xfrm>
            <a:off x="5400000" y="0"/>
            <a:ext cx="3600000" cy="360000"/>
          </a:xfrm>
          <a:prstGeom prst="rect">
            <a:avLst/>
          </a:prstGeom>
        </p:spPr>
        <p:txBody>
          <a:bodyPr anchor="ctr">
            <a:noAutofit/>
          </a:bodyPr>
          <a:lstStyle/>
          <a:p>
            <a:r>
              <a:rPr lang="zh-CN" altLang="en-US" sz="1200" dirty="0">
                <a:latin typeface="Times New Roman" panose="02020603050405020304" pitchFamily="18" charset="0"/>
                <a:cs typeface="Times New Roman" panose="02020603050405020304" pitchFamily="18" charset="0"/>
                <a:hlinkClick r:id="rId3"/>
              </a:rPr>
              <a:t>http://www.snia.org/sites/default/files/SDS_Article.pdf</a:t>
            </a:r>
            <a:r>
              <a:rPr lang="zh-CN" altLang="en-US" sz="1200" dirty="0">
                <a:latin typeface="Times New Roman" panose="02020603050405020304" pitchFamily="18" charset="0"/>
                <a:cs typeface="Times New Roman" panose="02020603050405020304" pitchFamily="18" charset="0"/>
              </a:rPr>
              <a:t> </a:t>
            </a:r>
          </a:p>
        </p:txBody>
      </p:sp>
      <p:sp>
        <p:nvSpPr>
          <p:cNvPr id="6" name="矩形 5"/>
          <p:cNvSpPr/>
          <p:nvPr/>
        </p:nvSpPr>
        <p:spPr>
          <a:xfrm>
            <a:off x="477795" y="1499286"/>
            <a:ext cx="5214551" cy="299857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zh-CN" altLang="en-US" sz="3200" dirty="0">
                <a:latin typeface="黑体" panose="02010609060101010101" pitchFamily="49" charset="-122"/>
                <a:ea typeface="黑体" panose="02010609060101010101" pitchFamily="49" charset="-122"/>
                <a:cs typeface="Times New Roman" panose="02020603050405020304" pitchFamily="18" charset="0"/>
              </a:rPr>
              <a:t>各类资源池 </a:t>
            </a:r>
            <a:r>
              <a:rPr lang="zh-CN" altLang="en-US" sz="1600" i="1" dirty="0">
                <a:latin typeface="黑体" panose="02010609060101010101" pitchFamily="49" charset="-122"/>
                <a:ea typeface="黑体" panose="02010609060101010101" pitchFamily="49" charset="-122"/>
                <a:cs typeface="Times New Roman" panose="02020603050405020304" pitchFamily="18" charset="0"/>
              </a:rPr>
              <a:t>自动化部署、服务保障</a:t>
            </a:r>
          </a:p>
        </p:txBody>
      </p:sp>
      <p:sp>
        <p:nvSpPr>
          <p:cNvPr id="7" name="矩形 6"/>
          <p:cNvSpPr/>
          <p:nvPr/>
        </p:nvSpPr>
        <p:spPr>
          <a:xfrm>
            <a:off x="477793" y="5508000"/>
            <a:ext cx="6372000" cy="104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zh-CN" altLang="en-US" sz="3200" dirty="0">
                <a:latin typeface="黑体" panose="02010609060101010101" pitchFamily="49" charset="-122"/>
                <a:ea typeface="黑体" panose="02010609060101010101" pitchFamily="49" charset="-122"/>
                <a:cs typeface="Times New Roman" panose="02020603050405020304" pitchFamily="18" charset="0"/>
              </a:rPr>
              <a:t>虚拟化及管理 </a:t>
            </a:r>
            <a:r>
              <a:rPr lang="zh-CN" altLang="en-US" sz="1600" i="1" dirty="0">
                <a:latin typeface="黑体" panose="02010609060101010101" pitchFamily="49" charset="-122"/>
                <a:ea typeface="黑体" panose="02010609060101010101" pitchFamily="49" charset="-122"/>
                <a:cs typeface="Times New Roman" panose="02020603050405020304" pitchFamily="18" charset="0"/>
              </a:rPr>
              <a:t>计算、网络、存储虚拟化</a:t>
            </a:r>
          </a:p>
        </p:txBody>
      </p:sp>
      <p:sp>
        <p:nvSpPr>
          <p:cNvPr id="8" name="矩形 7"/>
          <p:cNvSpPr/>
          <p:nvPr/>
        </p:nvSpPr>
        <p:spPr>
          <a:xfrm>
            <a:off x="477793" y="4788000"/>
            <a:ext cx="6372000" cy="432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zh-CN" altLang="en-US" sz="3200" dirty="0">
                <a:latin typeface="黑体" panose="02010609060101010101" pitchFamily="49" charset="-122"/>
                <a:ea typeface="黑体" panose="02010609060101010101" pitchFamily="49" charset="-122"/>
                <a:cs typeface="Times New Roman" panose="02020603050405020304" pitchFamily="18" charset="0"/>
              </a:rPr>
              <a:t>资源抽象 </a:t>
            </a:r>
            <a:r>
              <a:rPr lang="zh-CN" altLang="en-US" sz="1600" i="1" dirty="0">
                <a:latin typeface="黑体" panose="02010609060101010101" pitchFamily="49" charset="-122"/>
                <a:ea typeface="黑体" panose="02010609060101010101" pitchFamily="49" charset="-122"/>
                <a:cs typeface="Times New Roman" panose="02020603050405020304" pitchFamily="18" charset="0"/>
              </a:rPr>
              <a:t>管理协议、规范</a:t>
            </a:r>
          </a:p>
        </p:txBody>
      </p:sp>
    </p:spTree>
    <p:extLst>
      <p:ext uri="{BB962C8B-B14F-4D97-AF65-F5344CB8AC3E}">
        <p14:creationId xmlns:p14="http://schemas.microsoft.com/office/powerpoint/2010/main" val="8927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基本信息</a:t>
            </a:r>
          </a:p>
        </p:txBody>
      </p:sp>
      <p:sp>
        <p:nvSpPr>
          <p:cNvPr id="3" name="内容占位符 2"/>
          <p:cNvSpPr>
            <a:spLocks noGrp="1"/>
          </p:cNvSpPr>
          <p:nvPr>
            <p:ph idx="1"/>
          </p:nvPr>
        </p:nvSpPr>
        <p:spPr/>
        <p:txBody>
          <a:bodyPr/>
          <a:lstStyle/>
          <a:p>
            <a:r>
              <a:rPr lang="zh-CN" altLang="en-US" dirty="0"/>
              <a:t>施展</a:t>
            </a:r>
            <a:r>
              <a:rPr lang="zh-CN" altLang="en-US" sz="2000" dirty="0"/>
              <a:t> 副研究员，武汉光电国家实验室，存储部，</a:t>
            </a:r>
            <a:r>
              <a:rPr lang="en-US" altLang="zh-CN" sz="2000" dirty="0"/>
              <a:t>F309</a:t>
            </a:r>
            <a:endParaRPr lang="en-US" altLang="zh-CN" dirty="0"/>
          </a:p>
          <a:p>
            <a:r>
              <a:rPr lang="zh-CN" altLang="en-US" dirty="0"/>
              <a:t>课程公务</a:t>
            </a:r>
            <a:r>
              <a:rPr lang="zh-CN" altLang="en-US" sz="2000" dirty="0"/>
              <a:t> 每周五上午</a:t>
            </a:r>
            <a:r>
              <a:rPr lang="en-US" altLang="zh-CN" sz="2000" dirty="0"/>
              <a:t>08:30-10:00</a:t>
            </a:r>
            <a:endParaRPr lang="en-US" altLang="zh-CN" dirty="0"/>
          </a:p>
          <a:p>
            <a:r>
              <a:rPr lang="zh-CN" altLang="en-US" dirty="0"/>
              <a:t>课程主页 </a:t>
            </a:r>
            <a:r>
              <a:rPr lang="en-US" altLang="zh-CN" sz="2000" dirty="0">
                <a:hlinkClick r:id="rId2"/>
              </a:rPr>
              <a:t>https://github.com/cs210-566</a:t>
            </a:r>
            <a:endParaRPr lang="en-US" altLang="zh-CN" dirty="0"/>
          </a:p>
          <a:p>
            <a:r>
              <a:rPr lang="zh-CN" altLang="en-US" dirty="0"/>
              <a:t>联系方式</a:t>
            </a:r>
            <a:r>
              <a:rPr lang="zh-CN" altLang="en-US" sz="2000" dirty="0"/>
              <a:t> </a:t>
            </a:r>
            <a:r>
              <a:rPr lang="en-US" altLang="zh-CN" sz="2000" dirty="0">
                <a:hlinkClick r:id="rId3"/>
              </a:rPr>
              <a:t>zshi@hust.edu.cn</a:t>
            </a:r>
            <a:r>
              <a:rPr lang="zh-CN" altLang="en-US" sz="2000" dirty="0"/>
              <a:t> </a:t>
            </a:r>
            <a:r>
              <a:rPr lang="en-US" altLang="zh-CN" sz="2000" dirty="0"/>
              <a:t>13971459597</a:t>
            </a:r>
          </a:p>
          <a:p>
            <a:r>
              <a:rPr lang="zh-CN" altLang="en-US" dirty="0"/>
              <a:t>参考书</a:t>
            </a:r>
            <a:endParaRPr lang="en-US" altLang="zh-CN" dirty="0"/>
          </a:p>
          <a:p>
            <a:pPr lvl="1"/>
            <a:r>
              <a:rPr lang="zh-CN" altLang="en-US" sz="1400" dirty="0"/>
              <a:t>云计算与分布式系统</a:t>
            </a:r>
            <a:r>
              <a:rPr lang="en-US" altLang="zh-CN" sz="1400" dirty="0"/>
              <a:t>——</a:t>
            </a:r>
            <a:r>
              <a:rPr lang="zh-CN" altLang="en-US" sz="1400" dirty="0"/>
              <a:t>从并行处理到物联网，机械工业出版社，</a:t>
            </a:r>
            <a:r>
              <a:rPr lang="en-US" altLang="zh-CN" sz="1400" dirty="0"/>
              <a:t>2012</a:t>
            </a:r>
          </a:p>
          <a:p>
            <a:pPr lvl="1"/>
            <a:r>
              <a:rPr lang="zh-CN" altLang="en-US" sz="1400" dirty="0"/>
              <a:t>云计算</a:t>
            </a:r>
            <a:r>
              <a:rPr lang="en-US" altLang="zh-CN" sz="1400" dirty="0"/>
              <a:t>——</a:t>
            </a:r>
            <a:r>
              <a:rPr lang="zh-CN" altLang="en-US" sz="1400" dirty="0"/>
              <a:t>概念、技术与架构，机械工业出版社，</a:t>
            </a:r>
            <a:r>
              <a:rPr lang="en-US" altLang="zh-CN" sz="1400" dirty="0"/>
              <a:t>2014</a:t>
            </a:r>
          </a:p>
          <a:p>
            <a:pPr lvl="1"/>
            <a:r>
              <a:rPr lang="en-US" altLang="zh-CN" sz="1400" dirty="0"/>
              <a:t>Barroso, </a:t>
            </a:r>
            <a:r>
              <a:rPr lang="en-US" altLang="zh-CN" sz="1400" dirty="0" err="1"/>
              <a:t>Clidaras</a:t>
            </a:r>
            <a:r>
              <a:rPr lang="en-US" altLang="zh-CN" sz="1400" dirty="0"/>
              <a:t>, and </a:t>
            </a:r>
            <a:r>
              <a:rPr lang="en-US" altLang="zh-CN" sz="1400" dirty="0" err="1"/>
              <a:t>Holzle</a:t>
            </a:r>
            <a:r>
              <a:rPr lang="en-US" altLang="zh-CN" sz="1400" dirty="0"/>
              <a:t>, “The Datacenter as a Computer: An Introduction to the Design of Warehouse-Scale Machines, Second Edition.”</a:t>
            </a:r>
            <a:endParaRPr lang="en-US" altLang="zh-CN" dirty="0"/>
          </a:p>
          <a:p>
            <a:endParaRPr lang="zh-CN" altLang="en-US" dirty="0"/>
          </a:p>
        </p:txBody>
      </p:sp>
    </p:spTree>
    <p:extLst>
      <p:ext uri="{BB962C8B-B14F-4D97-AF65-F5344CB8AC3E}">
        <p14:creationId xmlns:p14="http://schemas.microsoft.com/office/powerpoint/2010/main" val="732890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792000" y="0"/>
            <a:ext cx="7560000" cy="6772110"/>
          </a:xfrm>
          <a:prstGeom prst="rect">
            <a:avLst/>
          </a:prstGeom>
        </p:spPr>
      </p:pic>
      <p:sp>
        <p:nvSpPr>
          <p:cNvPr id="5" name="矩形 4"/>
          <p:cNvSpPr/>
          <p:nvPr/>
        </p:nvSpPr>
        <p:spPr>
          <a:xfrm>
            <a:off x="2520000" y="6498000"/>
            <a:ext cx="6480000" cy="360000"/>
          </a:xfrm>
          <a:prstGeom prst="rect">
            <a:avLst/>
          </a:prstGeom>
          <a:solidFill>
            <a:srgbClr val="FFFFFF">
              <a:alpha val="50196"/>
            </a:srgbClr>
          </a:solidFill>
        </p:spPr>
        <p:txBody>
          <a:bodyPr anchor="ctr">
            <a:noAutofit/>
          </a:bodyPr>
          <a:lstStyle/>
          <a:p>
            <a:r>
              <a:rPr lang="en-US" altLang="zh-CN" sz="1200" dirty="0">
                <a:latin typeface="Times New Roman" panose="02020603050405020304" pitchFamily="18" charset="0"/>
                <a:cs typeface="Times New Roman" panose="02020603050405020304" pitchFamily="18" charset="0"/>
                <a:hlinkClick r:id="rId3"/>
              </a:rPr>
              <a:t>http://www.snia.org/sites/default/files/Managing_Private_and_Hybrid_Clouds_for_Data_Storage.pdf</a:t>
            </a:r>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7" name="矩形 6"/>
          <p:cNvSpPr/>
          <p:nvPr/>
        </p:nvSpPr>
        <p:spPr>
          <a:xfrm>
            <a:off x="2895601" y="237066"/>
            <a:ext cx="3158066" cy="6333069"/>
          </a:xfrm>
          <a:custGeom>
            <a:avLst/>
            <a:gdLst>
              <a:gd name="connsiteX0" fmla="*/ 0 w 1236133"/>
              <a:gd name="connsiteY0" fmla="*/ 0 h 6468534"/>
              <a:gd name="connsiteX1" fmla="*/ 1236133 w 1236133"/>
              <a:gd name="connsiteY1" fmla="*/ 0 h 6468534"/>
              <a:gd name="connsiteX2" fmla="*/ 1236133 w 1236133"/>
              <a:gd name="connsiteY2" fmla="*/ 6468534 h 6468534"/>
              <a:gd name="connsiteX3" fmla="*/ 0 w 1236133"/>
              <a:gd name="connsiteY3" fmla="*/ 6468534 h 6468534"/>
              <a:gd name="connsiteX4" fmla="*/ 0 w 1236133"/>
              <a:gd name="connsiteY4" fmla="*/ 0 h 6468534"/>
              <a:gd name="connsiteX0" fmla="*/ 1727200 w 2963333"/>
              <a:gd name="connsiteY0" fmla="*/ 0 h 6468534"/>
              <a:gd name="connsiteX1" fmla="*/ 2963333 w 2963333"/>
              <a:gd name="connsiteY1" fmla="*/ 0 h 6468534"/>
              <a:gd name="connsiteX2" fmla="*/ 2963333 w 2963333"/>
              <a:gd name="connsiteY2" fmla="*/ 6468534 h 6468534"/>
              <a:gd name="connsiteX3" fmla="*/ 0 w 2963333"/>
              <a:gd name="connsiteY3" fmla="*/ 6426201 h 6468534"/>
              <a:gd name="connsiteX4" fmla="*/ 1727200 w 2963333"/>
              <a:gd name="connsiteY4" fmla="*/ 0 h 6468534"/>
              <a:gd name="connsiteX0" fmla="*/ 1727200 w 3158066"/>
              <a:gd name="connsiteY0" fmla="*/ 0 h 6510868"/>
              <a:gd name="connsiteX1" fmla="*/ 2963333 w 3158066"/>
              <a:gd name="connsiteY1" fmla="*/ 0 h 6510868"/>
              <a:gd name="connsiteX2" fmla="*/ 3158066 w 3158066"/>
              <a:gd name="connsiteY2" fmla="*/ 6510868 h 6510868"/>
              <a:gd name="connsiteX3" fmla="*/ 0 w 3158066"/>
              <a:gd name="connsiteY3" fmla="*/ 6426201 h 6510868"/>
              <a:gd name="connsiteX4" fmla="*/ 1727200 w 3158066"/>
              <a:gd name="connsiteY4" fmla="*/ 0 h 6510868"/>
              <a:gd name="connsiteX0" fmla="*/ 1600200 w 3158066"/>
              <a:gd name="connsiteY0" fmla="*/ 127000 h 6510868"/>
              <a:gd name="connsiteX1" fmla="*/ 2963333 w 3158066"/>
              <a:gd name="connsiteY1" fmla="*/ 0 h 6510868"/>
              <a:gd name="connsiteX2" fmla="*/ 3158066 w 3158066"/>
              <a:gd name="connsiteY2" fmla="*/ 6510868 h 6510868"/>
              <a:gd name="connsiteX3" fmla="*/ 0 w 3158066"/>
              <a:gd name="connsiteY3" fmla="*/ 6426201 h 6510868"/>
              <a:gd name="connsiteX4" fmla="*/ 1600200 w 3158066"/>
              <a:gd name="connsiteY4" fmla="*/ 127000 h 6510868"/>
              <a:gd name="connsiteX0" fmla="*/ 1600200 w 3158066"/>
              <a:gd name="connsiteY0" fmla="*/ 0 h 6383868"/>
              <a:gd name="connsiteX1" fmla="*/ 2971799 w 3158066"/>
              <a:gd name="connsiteY1" fmla="*/ 16933 h 6383868"/>
              <a:gd name="connsiteX2" fmla="*/ 3158066 w 3158066"/>
              <a:gd name="connsiteY2" fmla="*/ 6383868 h 6383868"/>
              <a:gd name="connsiteX3" fmla="*/ 0 w 3158066"/>
              <a:gd name="connsiteY3" fmla="*/ 6299201 h 6383868"/>
              <a:gd name="connsiteX4" fmla="*/ 1600200 w 3158066"/>
              <a:gd name="connsiteY4" fmla="*/ 0 h 6383868"/>
              <a:gd name="connsiteX0" fmla="*/ 1540933 w 3158066"/>
              <a:gd name="connsiteY0" fmla="*/ 8467 h 6366935"/>
              <a:gd name="connsiteX1" fmla="*/ 2971799 w 3158066"/>
              <a:gd name="connsiteY1" fmla="*/ 0 h 6366935"/>
              <a:gd name="connsiteX2" fmla="*/ 3158066 w 3158066"/>
              <a:gd name="connsiteY2" fmla="*/ 6366935 h 6366935"/>
              <a:gd name="connsiteX3" fmla="*/ 0 w 3158066"/>
              <a:gd name="connsiteY3" fmla="*/ 6282268 h 6366935"/>
              <a:gd name="connsiteX4" fmla="*/ 1540933 w 3158066"/>
              <a:gd name="connsiteY4" fmla="*/ 8467 h 6366935"/>
              <a:gd name="connsiteX0" fmla="*/ 1540933 w 3158066"/>
              <a:gd name="connsiteY0" fmla="*/ 0 h 6358468"/>
              <a:gd name="connsiteX1" fmla="*/ 2726266 w 3158066"/>
              <a:gd name="connsiteY1" fmla="*/ 25399 h 6358468"/>
              <a:gd name="connsiteX2" fmla="*/ 3158066 w 3158066"/>
              <a:gd name="connsiteY2" fmla="*/ 6358468 h 6358468"/>
              <a:gd name="connsiteX3" fmla="*/ 0 w 3158066"/>
              <a:gd name="connsiteY3" fmla="*/ 6273801 h 6358468"/>
              <a:gd name="connsiteX4" fmla="*/ 1540933 w 3158066"/>
              <a:gd name="connsiteY4" fmla="*/ 0 h 6358468"/>
              <a:gd name="connsiteX0" fmla="*/ 1540933 w 3158066"/>
              <a:gd name="connsiteY0" fmla="*/ 25401 h 6383869"/>
              <a:gd name="connsiteX1" fmla="*/ 2726266 w 3158066"/>
              <a:gd name="connsiteY1" fmla="*/ 0 h 6383869"/>
              <a:gd name="connsiteX2" fmla="*/ 3158066 w 3158066"/>
              <a:gd name="connsiteY2" fmla="*/ 6383869 h 6383869"/>
              <a:gd name="connsiteX3" fmla="*/ 0 w 3158066"/>
              <a:gd name="connsiteY3" fmla="*/ 6299202 h 6383869"/>
              <a:gd name="connsiteX4" fmla="*/ 1540933 w 3158066"/>
              <a:gd name="connsiteY4" fmla="*/ 25401 h 6383869"/>
              <a:gd name="connsiteX0" fmla="*/ 1540933 w 3158066"/>
              <a:gd name="connsiteY0" fmla="*/ 8467 h 6366935"/>
              <a:gd name="connsiteX1" fmla="*/ 2709333 w 3158066"/>
              <a:gd name="connsiteY1" fmla="*/ 0 h 6366935"/>
              <a:gd name="connsiteX2" fmla="*/ 3158066 w 3158066"/>
              <a:gd name="connsiteY2" fmla="*/ 6366935 h 6366935"/>
              <a:gd name="connsiteX3" fmla="*/ 0 w 3158066"/>
              <a:gd name="connsiteY3" fmla="*/ 6282268 h 6366935"/>
              <a:gd name="connsiteX4" fmla="*/ 1540933 w 3158066"/>
              <a:gd name="connsiteY4" fmla="*/ 8467 h 6366935"/>
              <a:gd name="connsiteX0" fmla="*/ 1540933 w 3158066"/>
              <a:gd name="connsiteY0" fmla="*/ 8467 h 6333069"/>
              <a:gd name="connsiteX1" fmla="*/ 2709333 w 3158066"/>
              <a:gd name="connsiteY1" fmla="*/ 0 h 6333069"/>
              <a:gd name="connsiteX2" fmla="*/ 3158066 w 3158066"/>
              <a:gd name="connsiteY2" fmla="*/ 6333069 h 6333069"/>
              <a:gd name="connsiteX3" fmla="*/ 0 w 3158066"/>
              <a:gd name="connsiteY3" fmla="*/ 6282268 h 6333069"/>
              <a:gd name="connsiteX4" fmla="*/ 1540933 w 3158066"/>
              <a:gd name="connsiteY4" fmla="*/ 8467 h 6333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066" h="6333069">
                <a:moveTo>
                  <a:pt x="1540933" y="8467"/>
                </a:moveTo>
                <a:lnTo>
                  <a:pt x="2709333" y="0"/>
                </a:lnTo>
                <a:lnTo>
                  <a:pt x="3158066" y="6333069"/>
                </a:lnTo>
                <a:lnTo>
                  <a:pt x="0" y="6282268"/>
                </a:lnTo>
                <a:lnTo>
                  <a:pt x="1540933" y="8467"/>
                </a:lnTo>
                <a:close/>
              </a:path>
            </a:pathLst>
          </a:custGeom>
          <a:solidFill>
            <a:schemeClr val="lt1">
              <a:alpha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对象存储</a:t>
            </a:r>
          </a:p>
        </p:txBody>
      </p:sp>
    </p:spTree>
    <p:extLst>
      <p:ext uri="{BB962C8B-B14F-4D97-AF65-F5344CB8AC3E}">
        <p14:creationId xmlns:p14="http://schemas.microsoft.com/office/powerpoint/2010/main" val="246019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lstStyle/>
          <a:p>
            <a:endParaRPr lang="zh-CN" altLang="en-US" dirty="0"/>
          </a:p>
        </p:txBody>
      </p:sp>
      <p:sp>
        <p:nvSpPr>
          <p:cNvPr id="5" name="矩形 4"/>
          <p:cNvSpPr/>
          <p:nvPr/>
        </p:nvSpPr>
        <p:spPr>
          <a:xfrm>
            <a:off x="2520000" y="6498000"/>
            <a:ext cx="6480000" cy="360000"/>
          </a:xfrm>
          <a:prstGeom prst="rect">
            <a:avLst/>
          </a:prstGeom>
          <a:solidFill>
            <a:srgbClr val="FFFFFF">
              <a:alpha val="50196"/>
            </a:srgbClr>
          </a:solidFill>
        </p:spPr>
        <p:txBody>
          <a:bodyPr anchor="ctr">
            <a:noAutofit/>
          </a:bodyPr>
          <a:lstStyle/>
          <a:p>
            <a:r>
              <a:rPr lang="en-US" altLang="zh-CN" sz="1200" dirty="0">
                <a:latin typeface="Times New Roman" panose="02020603050405020304" pitchFamily="18" charset="0"/>
                <a:cs typeface="Times New Roman" panose="02020603050405020304" pitchFamily="18" charset="0"/>
                <a:hlinkClick r:id="rId2"/>
              </a:rPr>
              <a:t>http://www.snia.org/sites/default/files/Implementing_Serving_and_Using_The_Cloud-Nov_2013.pdf</a:t>
            </a:r>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36000" y="720000"/>
            <a:ext cx="9072000" cy="3757015"/>
          </a:xfrm>
          <a:prstGeom prst="rect">
            <a:avLst/>
          </a:prstGeom>
        </p:spPr>
      </p:pic>
      <p:sp>
        <p:nvSpPr>
          <p:cNvPr id="7" name="文本框 6"/>
          <p:cNvSpPr txBox="1"/>
          <p:nvPr/>
        </p:nvSpPr>
        <p:spPr>
          <a:xfrm>
            <a:off x="540000" y="4680000"/>
            <a:ext cx="2160000" cy="3600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块存储、文件存储</a:t>
            </a:r>
          </a:p>
        </p:txBody>
      </p:sp>
      <p:sp>
        <p:nvSpPr>
          <p:cNvPr id="8" name="文本框 7"/>
          <p:cNvSpPr txBox="1"/>
          <p:nvPr/>
        </p:nvSpPr>
        <p:spPr>
          <a:xfrm>
            <a:off x="4320000" y="4651889"/>
            <a:ext cx="1800000" cy="3600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对象存储</a:t>
            </a:r>
          </a:p>
        </p:txBody>
      </p:sp>
      <p:sp>
        <p:nvSpPr>
          <p:cNvPr id="9" name="文本框 8"/>
          <p:cNvSpPr txBox="1"/>
          <p:nvPr/>
        </p:nvSpPr>
        <p:spPr>
          <a:xfrm>
            <a:off x="7560000" y="4651889"/>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数据库</a:t>
            </a:r>
          </a:p>
        </p:txBody>
      </p:sp>
    </p:spTree>
    <p:extLst>
      <p:ext uri="{BB962C8B-B14F-4D97-AF65-F5344CB8AC3E}">
        <p14:creationId xmlns:p14="http://schemas.microsoft.com/office/powerpoint/2010/main" val="3206052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lstStyle/>
          <a:p>
            <a:endParaRPr lang="zh-CN" altLang="en-US" dirty="0"/>
          </a:p>
        </p:txBody>
      </p:sp>
      <p:sp>
        <p:nvSpPr>
          <p:cNvPr id="5" name="矩形 4"/>
          <p:cNvSpPr/>
          <p:nvPr/>
        </p:nvSpPr>
        <p:spPr>
          <a:xfrm>
            <a:off x="2520000" y="6498000"/>
            <a:ext cx="6480000" cy="360000"/>
          </a:xfrm>
          <a:prstGeom prst="rect">
            <a:avLst/>
          </a:prstGeom>
          <a:solidFill>
            <a:srgbClr val="FFFFFF">
              <a:alpha val="50196"/>
            </a:srgbClr>
          </a:solidFill>
        </p:spPr>
        <p:txBody>
          <a:bodyPr anchor="ctr">
            <a:noAutofit/>
          </a:bodyPr>
          <a:lstStyle/>
          <a:p>
            <a:r>
              <a:rPr lang="en-US" altLang="zh-CN" sz="1200" dirty="0">
                <a:latin typeface="Times New Roman" panose="02020603050405020304" pitchFamily="18" charset="0"/>
                <a:cs typeface="Times New Roman" panose="02020603050405020304" pitchFamily="18" charset="0"/>
                <a:hlinkClick r:id="rId2"/>
              </a:rPr>
              <a:t>http://www.snia.org/sites/default/files/Implementing_Serving_and_Using_The_Cloud-Nov_2013.pdf </a:t>
            </a:r>
          </a:p>
          <a:p>
            <a:r>
              <a:rPr lang="en-US" altLang="zh-CN" sz="1200" dirty="0">
                <a:latin typeface="Times New Roman" panose="02020603050405020304" pitchFamily="18" charset="0"/>
                <a:cs typeface="Times New Roman" panose="02020603050405020304" pitchFamily="18" charset="0"/>
                <a:hlinkClick r:id="rId2"/>
              </a:rPr>
              <a:t>http://www.snia.org/sites/default/files/Managing_Private_and_Hybrid_Clouds_for_Data_Storage.pdf</a:t>
            </a:r>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720000" y="2160000"/>
            <a:ext cx="7020000" cy="4028140"/>
          </a:xfrm>
          <a:prstGeom prst="rect">
            <a:avLst/>
          </a:prstGeom>
        </p:spPr>
      </p:pic>
      <p:pic>
        <p:nvPicPr>
          <p:cNvPr id="7" name="图片 6"/>
          <p:cNvPicPr>
            <a:picLocks noChangeAspect="1"/>
          </p:cNvPicPr>
          <p:nvPr/>
        </p:nvPicPr>
        <p:blipFill>
          <a:blip r:embed="rId4"/>
          <a:stretch>
            <a:fillRect/>
          </a:stretch>
        </p:blipFill>
        <p:spPr>
          <a:xfrm>
            <a:off x="720000" y="0"/>
            <a:ext cx="4320000" cy="1767954"/>
          </a:xfrm>
          <a:prstGeom prst="rect">
            <a:avLst/>
          </a:prstGeom>
        </p:spPr>
      </p:pic>
    </p:spTree>
    <p:extLst>
      <p:ext uri="{BB962C8B-B14F-4D97-AF65-F5344CB8AC3E}">
        <p14:creationId xmlns:p14="http://schemas.microsoft.com/office/powerpoint/2010/main" val="261554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grpSp>
        <p:nvGrpSpPr>
          <p:cNvPr id="27" name="组合 26"/>
          <p:cNvGrpSpPr/>
          <p:nvPr/>
        </p:nvGrpSpPr>
        <p:grpSpPr>
          <a:xfrm>
            <a:off x="357158" y="2071678"/>
            <a:ext cx="8286808" cy="3704827"/>
            <a:chOff x="357158" y="2071678"/>
            <a:chExt cx="8286808" cy="3704827"/>
          </a:xfrm>
        </p:grpSpPr>
        <p:pic>
          <p:nvPicPr>
            <p:cNvPr id="28" name="Picture 2"/>
            <p:cNvPicPr>
              <a:picLocks noChangeAspect="1" noChangeArrowheads="1"/>
            </p:cNvPicPr>
            <p:nvPr/>
          </p:nvPicPr>
          <p:blipFill>
            <a:blip r:embed="rId2"/>
            <a:srcRect/>
            <a:stretch>
              <a:fillRect/>
            </a:stretch>
          </p:blipFill>
          <p:spPr bwMode="auto">
            <a:xfrm>
              <a:off x="357158" y="2071678"/>
              <a:ext cx="8286808" cy="3704827"/>
            </a:xfrm>
            <a:prstGeom prst="rect">
              <a:avLst/>
            </a:prstGeom>
            <a:noFill/>
            <a:ln w="9525">
              <a:noFill/>
              <a:miter lim="800000"/>
              <a:headEnd/>
              <a:tailEnd/>
            </a:ln>
            <a:effectLst/>
          </p:spPr>
        </p:pic>
        <p:pic>
          <p:nvPicPr>
            <p:cNvPr id="29" name="Picture 3"/>
            <p:cNvPicPr>
              <a:picLocks noChangeAspect="1" noChangeArrowheads="1"/>
            </p:cNvPicPr>
            <p:nvPr/>
          </p:nvPicPr>
          <p:blipFill>
            <a:blip r:embed="rId3"/>
            <a:srcRect/>
            <a:stretch>
              <a:fillRect/>
            </a:stretch>
          </p:blipFill>
          <p:spPr bwMode="auto">
            <a:xfrm>
              <a:off x="3214678" y="5429264"/>
              <a:ext cx="2071702" cy="314325"/>
            </a:xfrm>
            <a:prstGeom prst="rect">
              <a:avLst/>
            </a:prstGeom>
            <a:noFill/>
            <a:ln w="9525">
              <a:noFill/>
              <a:miter lim="800000"/>
              <a:headEnd/>
              <a:tailEnd/>
            </a:ln>
            <a:effectLst/>
          </p:spPr>
        </p:pic>
      </p:grpSp>
      <p:sp>
        <p:nvSpPr>
          <p:cNvPr id="30" name="矩形 29"/>
          <p:cNvSpPr/>
          <p:nvPr/>
        </p:nvSpPr>
        <p:spPr>
          <a:xfrm>
            <a:off x="3212667" y="915472"/>
            <a:ext cx="646332" cy="369332"/>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历史</a:t>
            </a:r>
          </a:p>
        </p:txBody>
      </p:sp>
    </p:spTree>
    <p:extLst>
      <p:ext uri="{BB962C8B-B14F-4D97-AF65-F5344CB8AC3E}">
        <p14:creationId xmlns:p14="http://schemas.microsoft.com/office/powerpoint/2010/main" val="1497180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Data Access Taxonomy</a:t>
            </a:r>
          </a:p>
        </p:txBody>
      </p:sp>
      <p:sp>
        <p:nvSpPr>
          <p:cNvPr id="8" name="内容占位符 2"/>
          <p:cNvSpPr txBox="1">
            <a:spLocks/>
          </p:cNvSpPr>
          <p:nvPr/>
        </p:nvSpPr>
        <p:spPr>
          <a:xfrm>
            <a:off x="285720" y="1643050"/>
            <a:ext cx="8229600" cy="833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The Block Paradigm</a:t>
            </a:r>
            <a:endParaRPr lang="zh-CN" altLang="en-US" dirty="0"/>
          </a:p>
        </p:txBody>
      </p:sp>
      <p:pic>
        <p:nvPicPr>
          <p:cNvPr id="9" name="Picture 2"/>
          <p:cNvPicPr>
            <a:picLocks noChangeAspect="1" noChangeArrowheads="1"/>
          </p:cNvPicPr>
          <p:nvPr/>
        </p:nvPicPr>
        <p:blipFill>
          <a:blip r:embed="rId2"/>
          <a:srcRect/>
          <a:stretch>
            <a:fillRect/>
          </a:stretch>
        </p:blipFill>
        <p:spPr bwMode="auto">
          <a:xfrm>
            <a:off x="1714480" y="2428868"/>
            <a:ext cx="5848350" cy="3457575"/>
          </a:xfrm>
          <a:prstGeom prst="rect">
            <a:avLst/>
          </a:prstGeom>
          <a:noFill/>
          <a:ln w="9525">
            <a:noFill/>
            <a:miter lim="800000"/>
            <a:headEnd/>
            <a:tailEnd/>
          </a:ln>
          <a:effectLst/>
        </p:spPr>
      </p:pic>
      <p:sp>
        <p:nvSpPr>
          <p:cNvPr id="10" name="TextBox 4"/>
          <p:cNvSpPr txBox="1"/>
          <p:nvPr/>
        </p:nvSpPr>
        <p:spPr>
          <a:xfrm>
            <a:off x="1571604" y="6000768"/>
            <a:ext cx="1803699" cy="523220"/>
          </a:xfrm>
          <a:prstGeom prst="rect">
            <a:avLst/>
          </a:prstGeom>
          <a:noFill/>
        </p:spPr>
        <p:txBody>
          <a:bodyPr wrap="none" rtlCol="0">
            <a:spAutoFit/>
          </a:bodyPr>
          <a:lstStyle/>
          <a:p>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DAS, SAN</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41874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dirty="0"/>
            </a:br>
            <a:r>
              <a:rPr lang="en-US" altLang="zh-CN" dirty="0"/>
              <a:t>The Block Paradigm</a:t>
            </a:r>
            <a:br>
              <a:rPr lang="en-US" altLang="zh-CN" dirty="0"/>
            </a:br>
            <a:endParaRPr lang="zh-CN" altLang="en-US" dirty="0"/>
          </a:p>
        </p:txBody>
      </p:sp>
      <p:pic>
        <p:nvPicPr>
          <p:cNvPr id="46082" name="Picture 2"/>
          <p:cNvPicPr>
            <a:picLocks noChangeAspect="1" noChangeArrowheads="1"/>
          </p:cNvPicPr>
          <p:nvPr/>
        </p:nvPicPr>
        <p:blipFill>
          <a:blip r:embed="rId2"/>
          <a:srcRect/>
          <a:stretch>
            <a:fillRect/>
          </a:stretch>
        </p:blipFill>
        <p:spPr bwMode="auto">
          <a:xfrm>
            <a:off x="888447" y="1571612"/>
            <a:ext cx="7326891" cy="4757580"/>
          </a:xfrm>
          <a:prstGeom prst="rect">
            <a:avLst/>
          </a:prstGeom>
          <a:noFill/>
          <a:ln w="9525">
            <a:noFill/>
            <a:miter lim="800000"/>
            <a:headEnd/>
            <a:tailEnd/>
          </a:ln>
          <a:effectLst/>
        </p:spPr>
      </p:pic>
    </p:spTree>
    <p:extLst>
      <p:ext uri="{BB962C8B-B14F-4D97-AF65-F5344CB8AC3E}">
        <p14:creationId xmlns:p14="http://schemas.microsoft.com/office/powerpoint/2010/main" val="3436305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dirty="0"/>
            </a:br>
            <a:r>
              <a:rPr lang="en-US" altLang="zh-CN" dirty="0"/>
              <a:t>The Data Access Taxonomy</a:t>
            </a:r>
            <a:br>
              <a:rPr lang="en-US" altLang="zh-CN" dirty="0"/>
            </a:br>
            <a:endParaRPr lang="zh-CN" altLang="en-US" dirty="0"/>
          </a:p>
        </p:txBody>
      </p:sp>
      <p:sp>
        <p:nvSpPr>
          <p:cNvPr id="3" name="内容占位符 2"/>
          <p:cNvSpPr>
            <a:spLocks noGrp="1"/>
          </p:cNvSpPr>
          <p:nvPr>
            <p:ph idx="1"/>
          </p:nvPr>
        </p:nvSpPr>
        <p:spPr>
          <a:xfrm>
            <a:off x="285720" y="1643050"/>
            <a:ext cx="8229600" cy="833458"/>
          </a:xfrm>
        </p:spPr>
        <p:txBody>
          <a:bodyPr/>
          <a:lstStyle/>
          <a:p>
            <a:r>
              <a:rPr lang="en-US" altLang="zh-CN" dirty="0"/>
              <a:t>The File Paradigm</a:t>
            </a:r>
            <a:endParaRPr lang="zh-CN" altLang="en-US" dirty="0"/>
          </a:p>
        </p:txBody>
      </p:sp>
      <p:grpSp>
        <p:nvGrpSpPr>
          <p:cNvPr id="7" name="组合 6"/>
          <p:cNvGrpSpPr/>
          <p:nvPr/>
        </p:nvGrpSpPr>
        <p:grpSpPr>
          <a:xfrm>
            <a:off x="1071538" y="2285992"/>
            <a:ext cx="6429420" cy="4316212"/>
            <a:chOff x="1071538" y="2285992"/>
            <a:chExt cx="6429420" cy="4316212"/>
          </a:xfrm>
        </p:grpSpPr>
        <p:pic>
          <p:nvPicPr>
            <p:cNvPr id="47106" name="Picture 2"/>
            <p:cNvPicPr>
              <a:picLocks noChangeAspect="1" noChangeArrowheads="1"/>
            </p:cNvPicPr>
            <p:nvPr/>
          </p:nvPicPr>
          <p:blipFill>
            <a:blip r:embed="rId2"/>
            <a:srcRect/>
            <a:stretch>
              <a:fillRect/>
            </a:stretch>
          </p:blipFill>
          <p:spPr bwMode="auto">
            <a:xfrm>
              <a:off x="1071538" y="2285992"/>
              <a:ext cx="6296025" cy="4124325"/>
            </a:xfrm>
            <a:prstGeom prst="rect">
              <a:avLst/>
            </a:prstGeom>
            <a:noFill/>
            <a:ln w="9525">
              <a:noFill/>
              <a:miter lim="800000"/>
              <a:headEnd/>
              <a:tailEnd/>
            </a:ln>
            <a:effectLst/>
          </p:spPr>
        </p:pic>
        <p:sp>
          <p:nvSpPr>
            <p:cNvPr id="6" name="TextBox 5"/>
            <p:cNvSpPr txBox="1"/>
            <p:nvPr/>
          </p:nvSpPr>
          <p:spPr>
            <a:xfrm>
              <a:off x="5072066" y="4786322"/>
              <a:ext cx="2428892" cy="1815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n-US" altLang="zh-CN" sz="1600" b="1" dirty="0">
                  <a:solidFill>
                    <a:srgbClr val="FF0000"/>
                  </a:solidFill>
                </a:rPr>
                <a:t>Local FS, </a:t>
              </a:r>
            </a:p>
            <a:p>
              <a:pPr algn="just"/>
              <a:r>
                <a:rPr lang="en-US" altLang="zh-CN" sz="1600" b="1" dirty="0">
                  <a:solidFill>
                    <a:srgbClr val="FF0000"/>
                  </a:solidFill>
                </a:rPr>
                <a:t>Distributed FS: </a:t>
              </a:r>
              <a:r>
                <a:rPr lang="en-US" altLang="zh-CN" sz="1600" b="1" dirty="0">
                  <a:solidFill>
                    <a:schemeClr val="tx2">
                      <a:lumMod val="10000"/>
                    </a:schemeClr>
                  </a:solidFill>
                </a:rPr>
                <a:t>(NFS, CIFS, WAFS) </a:t>
              </a:r>
            </a:p>
            <a:p>
              <a:pPr algn="just"/>
              <a:r>
                <a:rPr lang="en-US" altLang="zh-CN" sz="1600" b="1" dirty="0">
                  <a:solidFill>
                    <a:srgbClr val="FF0000"/>
                  </a:solidFill>
                </a:rPr>
                <a:t>Shared FS: </a:t>
              </a:r>
              <a:r>
                <a:rPr lang="en-US" altLang="zh-CN" sz="1600" b="1" dirty="0">
                  <a:solidFill>
                    <a:schemeClr val="tx2">
                      <a:lumMod val="10000"/>
                    </a:schemeClr>
                  </a:solidFill>
                </a:rPr>
                <a:t>(Cluster FS, SAN FS) </a:t>
              </a:r>
            </a:p>
            <a:p>
              <a:pPr algn="just"/>
              <a:r>
                <a:rPr lang="en-US" altLang="zh-CN" sz="1600" b="1" dirty="0">
                  <a:solidFill>
                    <a:srgbClr val="FF0000"/>
                  </a:solidFill>
                </a:rPr>
                <a:t>Global, Distributed &amp; Parallel FS</a:t>
              </a:r>
              <a:endParaRPr lang="zh-CN" altLang="en-US" sz="1600" b="1" dirty="0">
                <a:solidFill>
                  <a:srgbClr val="FF0000"/>
                </a:solidFill>
              </a:endParaRPr>
            </a:p>
          </p:txBody>
        </p:sp>
      </p:grpSp>
      <p:sp>
        <p:nvSpPr>
          <p:cNvPr id="8" name="TextBox 7"/>
          <p:cNvSpPr txBox="1"/>
          <p:nvPr/>
        </p:nvSpPr>
        <p:spPr>
          <a:xfrm>
            <a:off x="6715140" y="2928934"/>
            <a:ext cx="922047" cy="480131"/>
          </a:xfrm>
          <a:prstGeom prst="rect">
            <a:avLst/>
          </a:prstGeom>
          <a:noFill/>
        </p:spPr>
        <p:txBody>
          <a:bodyPr wrap="none" rtlCol="0">
            <a:spAutoFit/>
          </a:bodyPr>
          <a:lstStyle/>
          <a:p>
            <a:r>
              <a:rPr lang="en-US" altLang="zh-CN" sz="2800" dirty="0">
                <a:solidFill>
                  <a:srgbClr val="FF0000"/>
                </a:solidFill>
              </a:rPr>
              <a:t>NAS</a:t>
            </a:r>
            <a:endParaRPr lang="zh-CN" altLang="en-US" sz="2800" dirty="0">
              <a:solidFill>
                <a:srgbClr val="FF0000"/>
              </a:solidFill>
            </a:endParaRPr>
          </a:p>
        </p:txBody>
      </p:sp>
    </p:spTree>
    <p:extLst>
      <p:ext uri="{BB962C8B-B14F-4D97-AF65-F5344CB8AC3E}">
        <p14:creationId xmlns:p14="http://schemas.microsoft.com/office/powerpoint/2010/main" val="110319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214282" y="1285860"/>
            <a:ext cx="8439150" cy="5067300"/>
          </a:xfrm>
          <a:prstGeom prst="rect">
            <a:avLst/>
          </a:prstGeom>
          <a:noFill/>
          <a:ln w="9525">
            <a:noFill/>
            <a:miter lim="800000"/>
            <a:headEnd/>
            <a:tailEnd/>
          </a:ln>
          <a:effectLst/>
        </p:spPr>
      </p:pic>
      <p:sp>
        <p:nvSpPr>
          <p:cNvPr id="2" name="标题 1"/>
          <p:cNvSpPr>
            <a:spLocks noGrp="1"/>
          </p:cNvSpPr>
          <p:nvPr>
            <p:ph type="title"/>
          </p:nvPr>
        </p:nvSpPr>
        <p:spPr>
          <a:xfrm>
            <a:off x="500034" y="566722"/>
            <a:ext cx="8229600" cy="719138"/>
          </a:xfrm>
        </p:spPr>
        <p:txBody>
          <a:bodyPr/>
          <a:lstStyle/>
          <a:p>
            <a:r>
              <a:rPr lang="en-US" altLang="zh-CN" dirty="0"/>
              <a:t>Local File Systems</a:t>
            </a:r>
            <a:endParaRPr lang="zh-CN" altLang="en-US" dirty="0"/>
          </a:p>
        </p:txBody>
      </p:sp>
      <p:sp>
        <p:nvSpPr>
          <p:cNvPr id="5" name="TextBox 4"/>
          <p:cNvSpPr txBox="1"/>
          <p:nvPr/>
        </p:nvSpPr>
        <p:spPr>
          <a:xfrm>
            <a:off x="500034" y="5000636"/>
            <a:ext cx="2488117" cy="954107"/>
          </a:xfrm>
          <a:prstGeom prst="rect">
            <a:avLst/>
          </a:prstGeom>
          <a:noFill/>
        </p:spPr>
        <p:txBody>
          <a:bodyPr wrap="non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One more level</a:t>
            </a:r>
          </a:p>
          <a:p>
            <a:r>
              <a:rPr lang="en-US" altLang="zh-CN" sz="2800" b="1" dirty="0">
                <a:solidFill>
                  <a:srgbClr val="FF0000"/>
                </a:solidFill>
                <a:latin typeface="Times New Roman" panose="02020603050405020304" pitchFamily="18" charset="0"/>
                <a:cs typeface="Times New Roman" panose="02020603050405020304" pitchFamily="18" charset="0"/>
              </a:rPr>
              <a:t>of indirection</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815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71480"/>
            <a:ext cx="8229600" cy="928694"/>
          </a:xfrm>
        </p:spPr>
        <p:txBody>
          <a:bodyPr>
            <a:normAutofit fontScale="90000"/>
          </a:bodyPr>
          <a:lstStyle/>
          <a:p>
            <a:pPr algn="l"/>
            <a:r>
              <a:rPr lang="en-US" altLang="zh-CN" dirty="0"/>
              <a:t>Distributed File Systems</a:t>
            </a:r>
            <a:br>
              <a:rPr lang="en-US" altLang="zh-CN" dirty="0"/>
            </a:br>
            <a:r>
              <a:rPr lang="en-US" altLang="zh-CN" sz="1800" b="0" dirty="0">
                <a:solidFill>
                  <a:schemeClr val="bg1">
                    <a:lumMod val="60000"/>
                    <a:lumOff val="40000"/>
                  </a:schemeClr>
                </a:solidFill>
                <a:effectLst/>
                <a:latin typeface="+mn-lt"/>
              </a:rPr>
              <a:t>e.g. NAS with NFS,CIFS Protocol</a:t>
            </a:r>
            <a:endParaRPr lang="zh-CN" altLang="en-US" b="0" dirty="0">
              <a:solidFill>
                <a:schemeClr val="bg1">
                  <a:lumMod val="60000"/>
                  <a:lumOff val="40000"/>
                </a:schemeClr>
              </a:solidFill>
              <a:effectLst/>
              <a:latin typeface="+mn-lt"/>
            </a:endParaRPr>
          </a:p>
        </p:txBody>
      </p:sp>
      <p:pic>
        <p:nvPicPr>
          <p:cNvPr id="49154" name="Picture 2"/>
          <p:cNvPicPr>
            <a:picLocks noChangeAspect="1" noChangeArrowheads="1"/>
          </p:cNvPicPr>
          <p:nvPr/>
        </p:nvPicPr>
        <p:blipFill>
          <a:blip r:embed="rId2"/>
          <a:srcRect/>
          <a:stretch>
            <a:fillRect/>
          </a:stretch>
        </p:blipFill>
        <p:spPr bwMode="auto">
          <a:xfrm>
            <a:off x="428597" y="1500175"/>
            <a:ext cx="8184004" cy="4857784"/>
          </a:xfrm>
          <a:prstGeom prst="rect">
            <a:avLst/>
          </a:prstGeom>
          <a:noFill/>
          <a:ln w="9525">
            <a:noFill/>
            <a:miter lim="800000"/>
            <a:headEnd/>
            <a:tailEnd/>
          </a:ln>
          <a:effectLst/>
        </p:spPr>
      </p:pic>
    </p:spTree>
    <p:extLst>
      <p:ext uri="{BB962C8B-B14F-4D97-AF65-F5344CB8AC3E}">
        <p14:creationId xmlns:p14="http://schemas.microsoft.com/office/powerpoint/2010/main" val="321514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NAS Aggregation/Virtualization </a:t>
            </a:r>
            <a:br>
              <a:rPr lang="en-US" altLang="zh-CN" dirty="0"/>
            </a:br>
            <a:r>
              <a:rPr lang="en-US" altLang="zh-CN" sz="2800" b="0" dirty="0">
                <a:effectLst/>
              </a:rPr>
              <a:t>Global Namespace</a:t>
            </a:r>
            <a:endParaRPr lang="zh-CN" altLang="en-US" b="0" dirty="0">
              <a:effectLst/>
            </a:endParaRPr>
          </a:p>
        </p:txBody>
      </p:sp>
      <p:pic>
        <p:nvPicPr>
          <p:cNvPr id="50178" name="Picture 2"/>
          <p:cNvPicPr>
            <a:picLocks noChangeAspect="1" noChangeArrowheads="1"/>
          </p:cNvPicPr>
          <p:nvPr/>
        </p:nvPicPr>
        <p:blipFill>
          <a:blip r:embed="rId2"/>
          <a:srcRect/>
          <a:stretch>
            <a:fillRect/>
          </a:stretch>
        </p:blipFill>
        <p:spPr bwMode="auto">
          <a:xfrm>
            <a:off x="500034" y="1500174"/>
            <a:ext cx="8115300" cy="4991100"/>
          </a:xfrm>
          <a:prstGeom prst="rect">
            <a:avLst/>
          </a:prstGeom>
          <a:noFill/>
          <a:ln w="9525">
            <a:noFill/>
            <a:miter lim="800000"/>
            <a:headEnd/>
            <a:tailEnd/>
          </a:ln>
          <a:effectLst/>
        </p:spPr>
      </p:pic>
    </p:spTree>
    <p:extLst>
      <p:ext uri="{BB962C8B-B14F-4D97-AF65-F5344CB8AC3E}">
        <p14:creationId xmlns:p14="http://schemas.microsoft.com/office/powerpoint/2010/main" val="1085971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课程计划</a:t>
            </a:r>
          </a:p>
        </p:txBody>
      </p:sp>
      <p:graphicFrame>
        <p:nvGraphicFramePr>
          <p:cNvPr id="4" name="表格 3"/>
          <p:cNvGraphicFramePr>
            <a:graphicFrameLocks noGrp="1"/>
          </p:cNvGraphicFramePr>
          <p:nvPr>
            <p:extLst>
              <p:ext uri="{D42A27DB-BD31-4B8C-83A1-F6EECF244321}">
                <p14:modId xmlns:p14="http://schemas.microsoft.com/office/powerpoint/2010/main" val="1206039718"/>
              </p:ext>
            </p:extLst>
          </p:nvPr>
        </p:nvGraphicFramePr>
        <p:xfrm>
          <a:off x="720000" y="1332000"/>
          <a:ext cx="7920000" cy="5400000"/>
        </p:xfrm>
        <a:graphic>
          <a:graphicData uri="http://schemas.openxmlformats.org/drawingml/2006/table">
            <a:tbl>
              <a:tblPr bandRow="1">
                <a:tableStyleId>{5C22544A-7EE6-4342-B048-85BDC9FD1C3A}</a:tableStyleId>
              </a:tblPr>
              <a:tblGrid>
                <a:gridCol w="540000">
                  <a:extLst>
                    <a:ext uri="{9D8B030D-6E8A-4147-A177-3AD203B41FA5}">
                      <a16:colId xmlns:a16="http://schemas.microsoft.com/office/drawing/2014/main" val="20000"/>
                    </a:ext>
                  </a:extLst>
                </a:gridCol>
                <a:gridCol w="6300000">
                  <a:extLst>
                    <a:ext uri="{9D8B030D-6E8A-4147-A177-3AD203B41FA5}">
                      <a16:colId xmlns:a16="http://schemas.microsoft.com/office/drawing/2014/main" val="20001"/>
                    </a:ext>
                  </a:extLst>
                </a:gridCol>
                <a:gridCol w="1080000">
                  <a:extLst>
                    <a:ext uri="{9D8B030D-6E8A-4147-A177-3AD203B41FA5}">
                      <a16:colId xmlns:a16="http://schemas.microsoft.com/office/drawing/2014/main" val="20002"/>
                    </a:ext>
                  </a:extLst>
                </a:gridCol>
              </a:tblGrid>
              <a:tr h="337500">
                <a:tc>
                  <a:txBody>
                    <a:bodyPr/>
                    <a:lstStyle/>
                    <a:p>
                      <a:pPr algn="r"/>
                      <a:r>
                        <a:rPr lang="en-US" altLang="zh-CN" sz="1400" dirty="0">
                          <a:latin typeface="黑体" panose="02010609060101010101" pitchFamily="49" charset="-122"/>
                          <a:ea typeface="黑体" panose="02010609060101010101" pitchFamily="49" charset="-122"/>
                        </a:rPr>
                        <a:t>1</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r>
                        <a:rPr lang="zh-CN" altLang="en-US" sz="1400" dirty="0">
                          <a:latin typeface="黑体" panose="02010609060101010101" pitchFamily="49" charset="-122"/>
                          <a:ea typeface="黑体" panose="02010609060101010101" pitchFamily="49" charset="-122"/>
                        </a:rPr>
                        <a:t>课程总体介绍</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09-07</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0"/>
                  </a:ext>
                </a:extLst>
              </a:tr>
              <a:tr h="337500">
                <a:tc>
                  <a:txBody>
                    <a:bodyPr/>
                    <a:lstStyle/>
                    <a:p>
                      <a:pPr algn="r"/>
                      <a:r>
                        <a:rPr lang="en-US" altLang="zh-CN" sz="1400" dirty="0">
                          <a:latin typeface="黑体" panose="02010609060101010101" pitchFamily="49" charset="-122"/>
                          <a:ea typeface="黑体" panose="02010609060101010101" pitchFamily="49" charset="-122"/>
                        </a:rPr>
                        <a:t>2</a:t>
                      </a:r>
                      <a:endParaRPr lang="zh-CN" altLang="en-US" sz="14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r>
                        <a:rPr lang="zh-CN" altLang="en-US" sz="1400" dirty="0">
                          <a:latin typeface="黑体" panose="02010609060101010101" pitchFamily="49" charset="-122"/>
                          <a:ea typeface="黑体" panose="02010609060101010101" pitchFamily="49" charset="-122"/>
                        </a:rPr>
                        <a:t>背景技术与基础环境概述</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09-08</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1"/>
                  </a:ext>
                </a:extLst>
              </a:tr>
              <a:tr h="337500">
                <a:tc>
                  <a:txBody>
                    <a:bodyPr/>
                    <a:lstStyle/>
                    <a:p>
                      <a:pPr algn="r"/>
                      <a:r>
                        <a:rPr lang="en-US" altLang="zh-CN" sz="1400" dirty="0">
                          <a:latin typeface="黑体" panose="02010609060101010101" pitchFamily="49" charset="-122"/>
                          <a:ea typeface="黑体" panose="02010609060101010101" pitchFamily="49" charset="-122"/>
                        </a:rPr>
                        <a:t>3</a:t>
                      </a:r>
                      <a:endParaRPr lang="zh-CN" altLang="en-US" sz="14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黑体" panose="02010609060101010101" pitchFamily="49" charset="-122"/>
                          <a:ea typeface="黑体" panose="02010609060101010101" pitchFamily="49" charset="-122"/>
                        </a:rPr>
                        <a:t>虚拟化、容器技术</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09-14</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2"/>
                  </a:ext>
                </a:extLst>
              </a:tr>
              <a:tr h="337500">
                <a:tc>
                  <a:txBody>
                    <a:bodyPr/>
                    <a:lstStyle/>
                    <a:p>
                      <a:pPr algn="r"/>
                      <a:r>
                        <a:rPr lang="en-US" altLang="zh-CN" sz="1400" dirty="0">
                          <a:latin typeface="黑体" panose="02010609060101010101" pitchFamily="49" charset="-122"/>
                          <a:ea typeface="黑体" panose="02010609060101010101" pitchFamily="49" charset="-122"/>
                        </a:rPr>
                        <a:t>4</a:t>
                      </a:r>
                      <a:endParaRPr lang="zh-CN" altLang="en-US" sz="14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09-15</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3"/>
                  </a:ext>
                </a:extLst>
              </a:tr>
              <a:tr h="337500">
                <a:tc>
                  <a:txBody>
                    <a:bodyPr/>
                    <a:lstStyle/>
                    <a:p>
                      <a:pPr algn="r"/>
                      <a:r>
                        <a:rPr lang="en-US" altLang="zh-CN" sz="1400" dirty="0">
                          <a:latin typeface="黑体" panose="02010609060101010101" pitchFamily="49" charset="-122"/>
                          <a:ea typeface="黑体" panose="02010609060101010101" pitchFamily="49" charset="-122"/>
                        </a:rPr>
                        <a:t>5</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虚拟化、容器编排技术</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09-21</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4"/>
                  </a:ext>
                </a:extLst>
              </a:tr>
              <a:tr h="337500">
                <a:tc>
                  <a:txBody>
                    <a:bodyPr/>
                    <a:lstStyle/>
                    <a:p>
                      <a:pPr algn="r"/>
                      <a:r>
                        <a:rPr lang="en-US" altLang="zh-CN" sz="1400" dirty="0">
                          <a:latin typeface="黑体" panose="02010609060101010101" pitchFamily="49" charset="-122"/>
                          <a:ea typeface="黑体" panose="02010609060101010101" pitchFamily="49" charset="-122"/>
                        </a:rPr>
                        <a:t>6</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r>
                        <a:rPr lang="zh-CN" altLang="en-US" sz="1400" dirty="0">
                          <a:latin typeface="黑体" panose="02010609060101010101" pitchFamily="49" charset="-122"/>
                          <a:ea typeface="黑体" panose="02010609060101010101" pitchFamily="49" charset="-122"/>
                        </a:rPr>
                        <a:t>论文、实验讲解</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09-22</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5"/>
                  </a:ext>
                </a:extLst>
              </a:tr>
              <a:tr h="337500">
                <a:tc>
                  <a:txBody>
                    <a:bodyPr/>
                    <a:lstStyle/>
                    <a:p>
                      <a:pPr algn="r"/>
                      <a:r>
                        <a:rPr lang="en-US" altLang="zh-CN" sz="1400" dirty="0">
                          <a:latin typeface="黑体" panose="02010609060101010101" pitchFamily="49" charset="-122"/>
                          <a:ea typeface="黑体" panose="02010609060101010101" pitchFamily="49" charset="-122"/>
                        </a:rPr>
                        <a:t>7</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tc>
                  <a:txBody>
                    <a:bodyPr/>
                    <a:lstStyle/>
                    <a:p>
                      <a:r>
                        <a:rPr lang="zh-CN" altLang="en-US" sz="1400" dirty="0">
                          <a:latin typeface="黑体" panose="02010609060101010101" pitchFamily="49" charset="-122"/>
                          <a:ea typeface="黑体" panose="02010609060101010101" pitchFamily="49" charset="-122"/>
                        </a:rPr>
                        <a:t>分布式对象存储技术</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tc>
                  <a:txBody>
                    <a:bodyPr/>
                    <a:lstStyle/>
                    <a:p>
                      <a:pPr algn="r"/>
                      <a:r>
                        <a:rPr lang="en-US" altLang="zh-CN" sz="1400" dirty="0">
                          <a:latin typeface="黑体" panose="02010609060101010101" pitchFamily="49" charset="-122"/>
                          <a:ea typeface="黑体" panose="02010609060101010101" pitchFamily="49" charset="-122"/>
                        </a:rPr>
                        <a:t>09-28</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10006"/>
                  </a:ext>
                </a:extLst>
              </a:tr>
              <a:tr h="337500">
                <a:tc>
                  <a:txBody>
                    <a:bodyPr/>
                    <a:lstStyle/>
                    <a:p>
                      <a:pPr algn="r"/>
                      <a:r>
                        <a:rPr lang="en-US" altLang="zh-CN" sz="1400" dirty="0">
                          <a:latin typeface="黑体" panose="02010609060101010101" pitchFamily="49" charset="-122"/>
                          <a:ea typeface="黑体" panose="02010609060101010101" pitchFamily="49" charset="-122"/>
                        </a:rPr>
                        <a:t>8</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tc>
                  <a:txBody>
                    <a:bodyPr/>
                    <a:lstStyle/>
                    <a:p>
                      <a:r>
                        <a:rPr lang="zh-CN" altLang="en-US" sz="1400" dirty="0">
                          <a:latin typeface="黑体" panose="02010609060101010101" pitchFamily="49" charset="-122"/>
                          <a:ea typeface="黑体" panose="02010609060101010101" pitchFamily="49" charset="-122"/>
                        </a:rPr>
                        <a:t>论文、实验讲解</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tc>
                  <a:txBody>
                    <a:bodyPr/>
                    <a:lstStyle/>
                    <a:p>
                      <a:pPr algn="r"/>
                      <a:r>
                        <a:rPr lang="en-US" altLang="zh-CN" sz="1400" dirty="0">
                          <a:latin typeface="黑体" panose="02010609060101010101" pitchFamily="49" charset="-122"/>
                          <a:ea typeface="黑体" panose="02010609060101010101" pitchFamily="49" charset="-122"/>
                        </a:rPr>
                        <a:t>09-29</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solidFill>
                      <a:schemeClr val="accent6">
                        <a:lumMod val="20000"/>
                        <a:lumOff val="80000"/>
                      </a:schemeClr>
                    </a:solidFill>
                  </a:tcPr>
                </a:tc>
                <a:extLst>
                  <a:ext uri="{0D108BD9-81ED-4DB2-BD59-A6C34878D82A}">
                    <a16:rowId xmlns:a16="http://schemas.microsoft.com/office/drawing/2014/main" val="10007"/>
                  </a:ext>
                </a:extLst>
              </a:tr>
              <a:tr h="337500">
                <a:tc>
                  <a:txBody>
                    <a:bodyPr/>
                    <a:lstStyle/>
                    <a:p>
                      <a:pPr algn="r"/>
                      <a:r>
                        <a:rPr lang="en-US" altLang="zh-CN" sz="1400" dirty="0">
                          <a:latin typeface="黑体" panose="02010609060101010101" pitchFamily="49" charset="-122"/>
                          <a:ea typeface="黑体" panose="02010609060101010101" pitchFamily="49" charset="-122"/>
                        </a:rPr>
                        <a:t>9</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监控与管理技术</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10-12</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8"/>
                  </a:ext>
                </a:extLst>
              </a:tr>
              <a:tr h="337500">
                <a:tc>
                  <a:txBody>
                    <a:bodyPr/>
                    <a:lstStyle/>
                    <a:p>
                      <a:pPr algn="r"/>
                      <a:r>
                        <a:rPr lang="en-US" altLang="zh-CN" sz="1400" dirty="0">
                          <a:latin typeface="黑体" panose="02010609060101010101" pitchFamily="49" charset="-122"/>
                          <a:ea typeface="黑体" panose="02010609060101010101" pitchFamily="49" charset="-122"/>
                        </a:rPr>
                        <a:t>10</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r>
                        <a:rPr lang="zh-CN" altLang="en-US" sz="1400" dirty="0">
                          <a:latin typeface="黑体" panose="02010609060101010101" pitchFamily="49" charset="-122"/>
                          <a:ea typeface="黑体" panose="02010609060101010101" pitchFamily="49" charset="-122"/>
                        </a:rPr>
                        <a:t>论文、实验讲解</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10-13</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09"/>
                  </a:ext>
                </a:extLst>
              </a:tr>
              <a:tr h="337500">
                <a:tc>
                  <a:txBody>
                    <a:bodyPr/>
                    <a:lstStyle/>
                    <a:p>
                      <a:pPr algn="r"/>
                      <a:r>
                        <a:rPr lang="en-US" altLang="zh-CN" sz="1400" dirty="0">
                          <a:latin typeface="黑体" panose="02010609060101010101" pitchFamily="49" charset="-122"/>
                          <a:ea typeface="黑体" panose="02010609060101010101" pitchFamily="49" charset="-122"/>
                        </a:rPr>
                        <a:t>11</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rowSpan="4">
                  <a:txBody>
                    <a:bodyPr/>
                    <a:lstStyle/>
                    <a:p>
                      <a:r>
                        <a:rPr lang="zh-CN" altLang="en-US" sz="1400" dirty="0">
                          <a:latin typeface="黑体" panose="02010609060101010101" pitchFamily="49" charset="-122"/>
                          <a:ea typeface="黑体" panose="02010609060101010101" pitchFamily="49" charset="-122"/>
                        </a:rPr>
                        <a:t>分组讨论论文、汇报实验</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10-19</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0"/>
                  </a:ext>
                </a:extLst>
              </a:tr>
              <a:tr h="337500">
                <a:tc>
                  <a:txBody>
                    <a:bodyPr/>
                    <a:lstStyle/>
                    <a:p>
                      <a:pPr algn="r"/>
                      <a:r>
                        <a:rPr lang="en-US" altLang="zh-CN" sz="1400" dirty="0">
                          <a:latin typeface="黑体" panose="02010609060101010101" pitchFamily="49" charset="-122"/>
                          <a:ea typeface="黑体" panose="02010609060101010101" pitchFamily="49" charset="-122"/>
                        </a:rPr>
                        <a:t>12</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10-26</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1"/>
                  </a:ext>
                </a:extLst>
              </a:tr>
              <a:tr h="337500">
                <a:tc>
                  <a:txBody>
                    <a:bodyPr/>
                    <a:lstStyle/>
                    <a:p>
                      <a:pPr algn="r"/>
                      <a:r>
                        <a:rPr lang="en-US" altLang="zh-CN" sz="1400" dirty="0">
                          <a:latin typeface="黑体" panose="02010609060101010101" pitchFamily="49" charset="-122"/>
                          <a:ea typeface="黑体" panose="02010609060101010101" pitchFamily="49" charset="-122"/>
                        </a:rPr>
                        <a:t>13</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10-27</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2"/>
                  </a:ext>
                </a:extLst>
              </a:tr>
              <a:tr h="337500">
                <a:tc>
                  <a:txBody>
                    <a:bodyPr/>
                    <a:lstStyle/>
                    <a:p>
                      <a:pPr algn="r"/>
                      <a:r>
                        <a:rPr lang="en-US" altLang="zh-CN" sz="1400" dirty="0">
                          <a:latin typeface="黑体" panose="02010609060101010101" pitchFamily="49" charset="-122"/>
                          <a:ea typeface="黑体" panose="02010609060101010101" pitchFamily="49" charset="-122"/>
                        </a:rPr>
                        <a:t>14</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11-02</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3"/>
                  </a:ext>
                </a:extLst>
              </a:tr>
              <a:tr h="337500">
                <a:tc>
                  <a:txBody>
                    <a:bodyPr/>
                    <a:lstStyle/>
                    <a:p>
                      <a:pPr algn="r"/>
                      <a:r>
                        <a:rPr lang="en-US" altLang="zh-CN" sz="1400" dirty="0">
                          <a:latin typeface="黑体" panose="02010609060101010101" pitchFamily="49" charset="-122"/>
                          <a:ea typeface="黑体" panose="02010609060101010101" pitchFamily="49" charset="-122"/>
                        </a:rPr>
                        <a:t>15</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rowSpan="2">
                  <a:txBody>
                    <a:bodyPr/>
                    <a:lstStyle/>
                    <a:p>
                      <a:r>
                        <a:rPr lang="zh-CN" altLang="en-US" sz="1400" dirty="0">
                          <a:latin typeface="黑体" panose="02010609060101010101" pitchFamily="49" charset="-122"/>
                          <a:ea typeface="黑体" panose="02010609060101010101" pitchFamily="49" charset="-122"/>
                        </a:rPr>
                        <a:t>完成实验，课程总结，编写报告</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11-03</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4"/>
                  </a:ext>
                </a:extLst>
              </a:tr>
              <a:tr h="337500">
                <a:tc>
                  <a:txBody>
                    <a:bodyPr/>
                    <a:lstStyle/>
                    <a:p>
                      <a:pPr algn="r"/>
                      <a:r>
                        <a:rPr lang="en-US" altLang="zh-CN" sz="1400" dirty="0">
                          <a:latin typeface="黑体" panose="02010609060101010101" pitchFamily="49" charset="-122"/>
                          <a:ea typeface="黑体" panose="02010609060101010101" pitchFamily="49" charset="-122"/>
                        </a:rPr>
                        <a:t>16</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tc vMerge="1">
                  <a:txBody>
                    <a:bodyPr/>
                    <a:lstStyle/>
                    <a:p>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txBody>
                  <a:tcPr/>
                </a:tc>
                <a:tc>
                  <a:txBody>
                    <a:bodyPr/>
                    <a:lstStyle/>
                    <a:p>
                      <a:pPr algn="r"/>
                      <a:r>
                        <a:rPr lang="en-US" altLang="zh-CN" sz="1400" dirty="0">
                          <a:latin typeface="黑体" panose="02010609060101010101" pitchFamily="49" charset="-122"/>
                          <a:ea typeface="黑体" panose="02010609060101010101" pitchFamily="49" charset="-122"/>
                        </a:rPr>
                        <a:t>11-10</a:t>
                      </a:r>
                      <a:endParaRPr lang="zh-CN" altLang="en-US" sz="1400" dirty="0">
                        <a:latin typeface="黑体" panose="02010609060101010101" pitchFamily="49" charset="-122"/>
                        <a:ea typeface="黑体" panose="02010609060101010101" pitchFamily="49" charset="-122"/>
                        <a:cs typeface="Times New Roman" panose="02020603050405020304" pitchFamily="18" charset="0"/>
                      </a:endParaRPr>
                    </a:p>
                  </a:txBody>
                  <a:tcPr/>
                </a:tc>
                <a:extLst>
                  <a:ext uri="{0D108BD9-81ED-4DB2-BD59-A6C34878D82A}">
                    <a16:rowId xmlns:a16="http://schemas.microsoft.com/office/drawing/2014/main" val="10015"/>
                  </a:ext>
                </a:extLst>
              </a:tr>
            </a:tbl>
          </a:graphicData>
        </a:graphic>
      </p:graphicFrame>
      <p:sp>
        <p:nvSpPr>
          <p:cNvPr id="3" name="右箭头 2"/>
          <p:cNvSpPr/>
          <p:nvPr/>
        </p:nvSpPr>
        <p:spPr>
          <a:xfrm>
            <a:off x="360000" y="3420000"/>
            <a:ext cx="360000" cy="3600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624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NAS Aggregation/Virtualization </a:t>
            </a:r>
            <a:br>
              <a:rPr lang="en-US" altLang="zh-CN" dirty="0"/>
            </a:br>
            <a:r>
              <a:rPr lang="en-US" altLang="zh-CN" sz="2800" b="0" dirty="0">
                <a:effectLst/>
              </a:rPr>
              <a:t>Global Namespace</a:t>
            </a:r>
            <a:endParaRPr lang="zh-CN" altLang="en-US" b="0" dirty="0">
              <a:effectLst/>
            </a:endParaRPr>
          </a:p>
        </p:txBody>
      </p:sp>
      <p:pic>
        <p:nvPicPr>
          <p:cNvPr id="51202" name="Picture 2"/>
          <p:cNvPicPr>
            <a:picLocks noChangeAspect="1" noChangeArrowheads="1"/>
          </p:cNvPicPr>
          <p:nvPr/>
        </p:nvPicPr>
        <p:blipFill>
          <a:blip r:embed="rId2"/>
          <a:srcRect/>
          <a:stretch>
            <a:fillRect/>
          </a:stretch>
        </p:blipFill>
        <p:spPr bwMode="auto">
          <a:xfrm>
            <a:off x="500034" y="1500174"/>
            <a:ext cx="8115300" cy="5000625"/>
          </a:xfrm>
          <a:prstGeom prst="rect">
            <a:avLst/>
          </a:prstGeom>
          <a:noFill/>
          <a:ln w="9525">
            <a:noFill/>
            <a:miter lim="800000"/>
            <a:headEnd/>
            <a:tailEnd/>
          </a:ln>
          <a:effectLst/>
        </p:spPr>
      </p:pic>
    </p:spTree>
    <p:extLst>
      <p:ext uri="{BB962C8B-B14F-4D97-AF65-F5344CB8AC3E}">
        <p14:creationId xmlns:p14="http://schemas.microsoft.com/office/powerpoint/2010/main" val="150442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t>NAS Cluster</a:t>
            </a:r>
            <a:br>
              <a:rPr lang="en-US" altLang="zh-CN" dirty="0"/>
            </a:br>
            <a:r>
              <a:rPr lang="en-US" altLang="zh-CN" sz="2000" dirty="0">
                <a:effectLst/>
              </a:rPr>
              <a:t>Tightly Coupled NAS</a:t>
            </a:r>
            <a:endParaRPr lang="zh-CN" altLang="en-US" dirty="0">
              <a:effectLst/>
            </a:endParaRPr>
          </a:p>
        </p:txBody>
      </p:sp>
      <p:pic>
        <p:nvPicPr>
          <p:cNvPr id="52226" name="Picture 2"/>
          <p:cNvPicPr>
            <a:picLocks noChangeAspect="1" noChangeArrowheads="1"/>
          </p:cNvPicPr>
          <p:nvPr/>
        </p:nvPicPr>
        <p:blipFill>
          <a:blip r:embed="rId2"/>
          <a:srcRect/>
          <a:stretch>
            <a:fillRect/>
          </a:stretch>
        </p:blipFill>
        <p:spPr bwMode="auto">
          <a:xfrm>
            <a:off x="0" y="1500174"/>
            <a:ext cx="8905875" cy="4848225"/>
          </a:xfrm>
          <a:prstGeom prst="rect">
            <a:avLst/>
          </a:prstGeom>
          <a:noFill/>
          <a:ln w="9525">
            <a:noFill/>
            <a:miter lim="800000"/>
            <a:headEnd/>
            <a:tailEnd/>
          </a:ln>
          <a:effectLst/>
        </p:spPr>
      </p:pic>
    </p:spTree>
    <p:extLst>
      <p:ext uri="{BB962C8B-B14F-4D97-AF65-F5344CB8AC3E}">
        <p14:creationId xmlns:p14="http://schemas.microsoft.com/office/powerpoint/2010/main" val="2071368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857256"/>
          </a:xfrm>
        </p:spPr>
        <p:txBody>
          <a:bodyPr>
            <a:normAutofit fontScale="90000"/>
          </a:bodyPr>
          <a:lstStyle/>
          <a:p>
            <a:pPr algn="l"/>
            <a:r>
              <a:rPr lang="en-US" altLang="zh-CN" dirty="0"/>
              <a:t>NAS Cluster</a:t>
            </a:r>
            <a:br>
              <a:rPr lang="en-US" altLang="zh-CN" dirty="0"/>
            </a:br>
            <a:r>
              <a:rPr lang="en-US" altLang="zh-CN" sz="2000" dirty="0">
                <a:effectLst/>
              </a:rPr>
              <a:t>Loosely Coupled NAS: Global Namespace with NFSv4.1 and </a:t>
            </a:r>
            <a:r>
              <a:rPr lang="en-US" altLang="zh-CN" sz="2000" dirty="0" err="1">
                <a:effectLst/>
              </a:rPr>
              <a:t>pNFS</a:t>
            </a:r>
            <a:endParaRPr lang="zh-CN" altLang="en-US" dirty="0">
              <a:effectLst/>
            </a:endParaRPr>
          </a:p>
        </p:txBody>
      </p:sp>
      <p:pic>
        <p:nvPicPr>
          <p:cNvPr id="53250" name="Picture 2"/>
          <p:cNvPicPr>
            <a:picLocks noChangeAspect="1" noChangeArrowheads="1"/>
          </p:cNvPicPr>
          <p:nvPr/>
        </p:nvPicPr>
        <p:blipFill>
          <a:blip r:embed="rId2"/>
          <a:srcRect/>
          <a:stretch>
            <a:fillRect/>
          </a:stretch>
        </p:blipFill>
        <p:spPr bwMode="auto">
          <a:xfrm>
            <a:off x="71469" y="1462110"/>
            <a:ext cx="9001125" cy="5181600"/>
          </a:xfrm>
          <a:prstGeom prst="rect">
            <a:avLst/>
          </a:prstGeom>
          <a:noFill/>
          <a:ln w="9525">
            <a:noFill/>
            <a:miter lim="800000"/>
            <a:headEnd/>
            <a:tailEnd/>
          </a:ln>
          <a:effectLst/>
        </p:spPr>
      </p:pic>
    </p:spTree>
    <p:extLst>
      <p:ext uri="{BB962C8B-B14F-4D97-AF65-F5344CB8AC3E}">
        <p14:creationId xmlns:p14="http://schemas.microsoft.com/office/powerpoint/2010/main" val="23783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dirty="0"/>
            </a:br>
            <a:r>
              <a:rPr lang="en-US" altLang="zh-CN" dirty="0"/>
              <a:t>The Data Access Taxonomy</a:t>
            </a:r>
            <a:br>
              <a:rPr lang="en-US" altLang="zh-CN" dirty="0"/>
            </a:br>
            <a:endParaRPr lang="zh-CN" altLang="en-US" dirty="0"/>
          </a:p>
        </p:txBody>
      </p:sp>
      <p:sp>
        <p:nvSpPr>
          <p:cNvPr id="3" name="内容占位符 2"/>
          <p:cNvSpPr>
            <a:spLocks noGrp="1"/>
          </p:cNvSpPr>
          <p:nvPr>
            <p:ph idx="1"/>
          </p:nvPr>
        </p:nvSpPr>
        <p:spPr>
          <a:xfrm>
            <a:off x="285720" y="1643050"/>
            <a:ext cx="8229600" cy="833458"/>
          </a:xfrm>
        </p:spPr>
        <p:txBody>
          <a:bodyPr/>
          <a:lstStyle/>
          <a:p>
            <a:r>
              <a:rPr lang="en-US" altLang="zh-CN" dirty="0"/>
              <a:t>The Object Paradigm</a:t>
            </a:r>
            <a:endParaRPr lang="zh-CN" altLang="en-US" dirty="0"/>
          </a:p>
        </p:txBody>
      </p:sp>
      <p:pic>
        <p:nvPicPr>
          <p:cNvPr id="54274" name="Picture 2"/>
          <p:cNvPicPr>
            <a:picLocks noChangeAspect="1" noChangeArrowheads="1"/>
          </p:cNvPicPr>
          <p:nvPr/>
        </p:nvPicPr>
        <p:blipFill>
          <a:blip r:embed="rId3"/>
          <a:srcRect/>
          <a:stretch>
            <a:fillRect/>
          </a:stretch>
        </p:blipFill>
        <p:spPr bwMode="auto">
          <a:xfrm>
            <a:off x="1357290" y="2285992"/>
            <a:ext cx="6010275" cy="4086225"/>
          </a:xfrm>
          <a:prstGeom prst="rect">
            <a:avLst/>
          </a:prstGeom>
          <a:noFill/>
          <a:ln w="9525">
            <a:noFill/>
            <a:miter lim="800000"/>
            <a:headEnd/>
            <a:tailEnd/>
          </a:ln>
          <a:effectLst/>
        </p:spPr>
      </p:pic>
      <p:sp>
        <p:nvSpPr>
          <p:cNvPr id="6" name="TextBox 5"/>
          <p:cNvSpPr txBox="1"/>
          <p:nvPr/>
        </p:nvSpPr>
        <p:spPr>
          <a:xfrm>
            <a:off x="3643306" y="4886448"/>
            <a:ext cx="128588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OSD</a:t>
            </a:r>
          </a:p>
          <a:p>
            <a:pPr algn="ctr"/>
            <a:r>
              <a:rPr lang="en-US" altLang="zh-CN" sz="1600" b="1" dirty="0">
                <a:solidFill>
                  <a:schemeClr val="tx1"/>
                </a:solidFill>
                <a:latin typeface="Times New Roman" panose="02020603050405020304" pitchFamily="18" charset="0"/>
                <a:cs typeface="Times New Roman" panose="02020603050405020304" pitchFamily="18" charset="0"/>
              </a:rPr>
              <a:t>CAS</a:t>
            </a:r>
          </a:p>
          <a:p>
            <a:pPr algn="ctr"/>
            <a:r>
              <a:rPr lang="en-US" altLang="zh-CN" sz="1600" b="1" dirty="0">
                <a:solidFill>
                  <a:schemeClr val="tx1"/>
                </a:solidFill>
                <a:latin typeface="Times New Roman" panose="02020603050405020304" pitchFamily="18" charset="0"/>
                <a:cs typeface="Times New Roman" panose="02020603050405020304" pitchFamily="18" charset="0"/>
              </a:rPr>
              <a:t>OSS </a:t>
            </a:r>
          </a:p>
        </p:txBody>
      </p:sp>
    </p:spTree>
    <p:extLst>
      <p:ext uri="{BB962C8B-B14F-4D97-AF65-F5344CB8AC3E}">
        <p14:creationId xmlns:p14="http://schemas.microsoft.com/office/powerpoint/2010/main" val="357763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Old Block Paradigm </a:t>
            </a:r>
            <a:endParaRPr lang="zh-CN" altLang="en-US" dirty="0"/>
          </a:p>
        </p:txBody>
      </p:sp>
      <p:pic>
        <p:nvPicPr>
          <p:cNvPr id="55298" name="Picture 2"/>
          <p:cNvPicPr>
            <a:picLocks noChangeAspect="1" noChangeArrowheads="1"/>
          </p:cNvPicPr>
          <p:nvPr/>
        </p:nvPicPr>
        <p:blipFill>
          <a:blip r:embed="rId2"/>
          <a:srcRect/>
          <a:stretch>
            <a:fillRect/>
          </a:stretch>
        </p:blipFill>
        <p:spPr bwMode="auto">
          <a:xfrm>
            <a:off x="971573" y="1428736"/>
            <a:ext cx="6886575" cy="4733925"/>
          </a:xfrm>
          <a:prstGeom prst="rect">
            <a:avLst/>
          </a:prstGeom>
          <a:noFill/>
          <a:ln w="9525">
            <a:noFill/>
            <a:miter lim="800000"/>
            <a:headEnd/>
            <a:tailEnd/>
          </a:ln>
          <a:effectLst/>
        </p:spPr>
      </p:pic>
    </p:spTree>
    <p:extLst>
      <p:ext uri="{BB962C8B-B14F-4D97-AF65-F5344CB8AC3E}">
        <p14:creationId xmlns:p14="http://schemas.microsoft.com/office/powerpoint/2010/main" val="818465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New Object Paradigm </a:t>
            </a:r>
            <a:endParaRPr lang="zh-CN" altLang="en-US" dirty="0"/>
          </a:p>
        </p:txBody>
      </p:sp>
      <p:pic>
        <p:nvPicPr>
          <p:cNvPr id="56322" name="Picture 2"/>
          <p:cNvPicPr>
            <a:picLocks noChangeAspect="1" noChangeArrowheads="1"/>
          </p:cNvPicPr>
          <p:nvPr/>
        </p:nvPicPr>
        <p:blipFill>
          <a:blip r:embed="rId2"/>
          <a:srcRect/>
          <a:stretch>
            <a:fillRect/>
          </a:stretch>
        </p:blipFill>
        <p:spPr bwMode="auto">
          <a:xfrm>
            <a:off x="2714612" y="1357298"/>
            <a:ext cx="6174284" cy="35719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0" y="4767281"/>
            <a:ext cx="3041428" cy="2090719"/>
          </a:xfrm>
          <a:prstGeom prst="rect">
            <a:avLst/>
          </a:prstGeom>
          <a:noFill/>
          <a:ln w="9525">
            <a:noFill/>
            <a:miter lim="800000"/>
            <a:headEnd/>
            <a:tailEnd/>
          </a:ln>
          <a:effectLst/>
        </p:spPr>
      </p:pic>
      <p:sp>
        <p:nvSpPr>
          <p:cNvPr id="6" name="TextBox 5"/>
          <p:cNvSpPr txBox="1"/>
          <p:nvPr/>
        </p:nvSpPr>
        <p:spPr>
          <a:xfrm>
            <a:off x="357158" y="4357694"/>
            <a:ext cx="1800493" cy="341632"/>
          </a:xfrm>
          <a:prstGeom prst="rect">
            <a:avLst/>
          </a:prstGeom>
          <a:noFill/>
        </p:spPr>
        <p:txBody>
          <a:bodyPr wrap="none" rtlCol="0">
            <a:spAutoFit/>
          </a:bodyPr>
          <a:lstStyle/>
          <a:p>
            <a:r>
              <a:rPr lang="en-US" altLang="zh-CN" dirty="0">
                <a:solidFill>
                  <a:schemeClr val="bg1"/>
                </a:solidFill>
              </a:rPr>
              <a:t>Block Paradigm</a:t>
            </a:r>
            <a:endParaRPr lang="zh-CN" altLang="en-US" dirty="0">
              <a:solidFill>
                <a:schemeClr val="bg1"/>
              </a:solidFill>
            </a:endParaRPr>
          </a:p>
        </p:txBody>
      </p:sp>
    </p:spTree>
    <p:extLst>
      <p:ext uri="{BB962C8B-B14F-4D97-AF65-F5344CB8AC3E}">
        <p14:creationId xmlns:p14="http://schemas.microsoft.com/office/powerpoint/2010/main" val="3535304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New Object Paradigm </a:t>
            </a:r>
            <a:endParaRPr lang="zh-CN" altLang="en-US" dirty="0"/>
          </a:p>
        </p:txBody>
      </p:sp>
      <p:sp>
        <p:nvSpPr>
          <p:cNvPr id="6" name="TextBox 5"/>
          <p:cNvSpPr txBox="1"/>
          <p:nvPr/>
        </p:nvSpPr>
        <p:spPr>
          <a:xfrm>
            <a:off x="357158" y="2000240"/>
            <a:ext cx="2408032" cy="2535566"/>
          </a:xfrm>
          <a:prstGeom prst="rect">
            <a:avLst/>
          </a:prstGeom>
          <a:noFill/>
        </p:spPr>
        <p:txBody>
          <a:bodyPr wrap="non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•WRITE 26,763 Bytes</a:t>
            </a:r>
          </a:p>
          <a:p>
            <a:pPr>
              <a:lnSpc>
                <a:spcPct val="150000"/>
              </a:lnSpc>
            </a:pP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QoS</a:t>
            </a:r>
            <a:r>
              <a:rPr lang="en-US" altLang="zh-CN" dirty="0">
                <a:latin typeface="Times New Roman" panose="02020603050405020304" pitchFamily="18" charset="0"/>
                <a:cs typeface="Times New Roman" panose="02020603050405020304" pitchFamily="18" charset="0"/>
              </a:rPr>
              <a:t>= High</a:t>
            </a:r>
          </a:p>
          <a:p>
            <a:pPr>
              <a:lnSpc>
                <a:spcPct val="150000"/>
              </a:lnSpc>
            </a:pPr>
            <a:r>
              <a:rPr lang="en-US" altLang="zh-CN" dirty="0">
                <a:latin typeface="Times New Roman" panose="02020603050405020304" pitchFamily="18" charset="0"/>
                <a:cs typeface="Times New Roman" panose="02020603050405020304" pitchFamily="18" charset="0"/>
              </a:rPr>
              <a:t>•Description = “X-Ray”</a:t>
            </a:r>
          </a:p>
          <a:p>
            <a:pPr>
              <a:lnSpc>
                <a:spcPct val="150000"/>
              </a:lnSpc>
            </a:pPr>
            <a:r>
              <a:rPr lang="en-US" altLang="zh-CN" dirty="0">
                <a:latin typeface="Times New Roman" panose="02020603050405020304" pitchFamily="18" charset="0"/>
                <a:cs typeface="Times New Roman" panose="02020603050405020304" pitchFamily="18" charset="0"/>
              </a:rPr>
              <a:t>•Retention = 50 years</a:t>
            </a:r>
          </a:p>
          <a:p>
            <a:pPr>
              <a:lnSpc>
                <a:spcPct val="150000"/>
              </a:lnSpc>
            </a:pPr>
            <a:r>
              <a:rPr lang="en-US" altLang="zh-CN" dirty="0">
                <a:latin typeface="Times New Roman" panose="02020603050405020304" pitchFamily="18" charset="0"/>
                <a:cs typeface="Times New Roman" panose="02020603050405020304" pitchFamily="18" charset="0"/>
              </a:rPr>
              <a:t>•Access Key = *&amp;^%#</a:t>
            </a:r>
          </a:p>
          <a:p>
            <a:pPr>
              <a:lnSpc>
                <a:spcPct val="150000"/>
              </a:lnSpc>
            </a:pPr>
            <a:r>
              <a:rPr lang="en-US" altLang="zh-CN" dirty="0">
                <a:latin typeface="Times New Roman" panose="02020603050405020304" pitchFamily="18" charset="0"/>
                <a:cs typeface="Times New Roman" panose="02020603050405020304" pitchFamily="18" charset="0"/>
              </a:rPr>
              <a:t>•Data Payload........</a:t>
            </a:r>
          </a:p>
        </p:txBody>
      </p:sp>
      <p:pic>
        <p:nvPicPr>
          <p:cNvPr id="57346" name="Picture 2"/>
          <p:cNvPicPr>
            <a:picLocks noChangeAspect="1" noChangeArrowheads="1"/>
          </p:cNvPicPr>
          <p:nvPr/>
        </p:nvPicPr>
        <p:blipFill>
          <a:blip r:embed="rId2"/>
          <a:srcRect/>
          <a:stretch>
            <a:fillRect/>
          </a:stretch>
        </p:blipFill>
        <p:spPr bwMode="auto">
          <a:xfrm>
            <a:off x="2786050" y="1643050"/>
            <a:ext cx="3133725" cy="4010025"/>
          </a:xfrm>
          <a:prstGeom prst="rect">
            <a:avLst/>
          </a:prstGeom>
          <a:noFill/>
          <a:ln w="9525">
            <a:noFill/>
            <a:miter lim="800000"/>
            <a:headEnd/>
            <a:tailEnd/>
          </a:ln>
          <a:effectLst/>
        </p:spPr>
      </p:pic>
      <p:sp>
        <p:nvSpPr>
          <p:cNvPr id="7" name="TextBox 6"/>
          <p:cNvSpPr txBox="1"/>
          <p:nvPr/>
        </p:nvSpPr>
        <p:spPr>
          <a:xfrm>
            <a:off x="5815914" y="3378992"/>
            <a:ext cx="3130378" cy="2308324"/>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Object Storage Responsibilities:</a:t>
            </a:r>
          </a:p>
          <a:p>
            <a:r>
              <a:rPr lang="en-US" altLang="zh-CN" dirty="0">
                <a:latin typeface="Times New Roman" panose="02020603050405020304" pitchFamily="18" charset="0"/>
                <a:cs typeface="Times New Roman" panose="02020603050405020304" pitchFamily="18" charset="0"/>
              </a:rPr>
              <a:t>• Space Management</a:t>
            </a:r>
          </a:p>
          <a:p>
            <a:r>
              <a:rPr lang="en-US" altLang="zh-CN" dirty="0">
                <a:latin typeface="Times New Roman" panose="02020603050405020304" pitchFamily="18" charset="0"/>
                <a:cs typeface="Times New Roman" panose="02020603050405020304" pitchFamily="18" charset="0"/>
              </a:rPr>
              <a:t>• Access Control </a:t>
            </a:r>
            <a:r>
              <a:rPr lang="en-US" altLang="zh-CN" sz="1600" dirty="0">
                <a:latin typeface="Times New Roman" panose="02020603050405020304" pitchFamily="18" charset="0"/>
                <a:cs typeface="Times New Roman" panose="02020603050405020304" pitchFamily="18" charset="0"/>
              </a:rPr>
              <a:t>(Identity Mgmt)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QoS</a:t>
            </a:r>
            <a:r>
              <a:rPr lang="en-US" altLang="zh-CN" dirty="0">
                <a:latin typeface="Times New Roman" panose="02020603050405020304" pitchFamily="18" charset="0"/>
                <a:cs typeface="Times New Roman" panose="02020603050405020304" pitchFamily="18" charset="0"/>
              </a:rPr>
              <a:t> Management</a:t>
            </a:r>
          </a:p>
          <a:p>
            <a:r>
              <a:rPr lang="en-US" altLang="zh-CN" dirty="0">
                <a:latin typeface="Times New Roman" panose="02020603050405020304" pitchFamily="18" charset="0"/>
                <a:cs typeface="Times New Roman" panose="02020603050405020304" pitchFamily="18" charset="0"/>
              </a:rPr>
              <a:t>• Cache, Backup</a:t>
            </a:r>
          </a:p>
          <a:p>
            <a:r>
              <a:rPr lang="en-US" altLang="zh-CN" dirty="0">
                <a:latin typeface="Times New Roman" panose="02020603050405020304" pitchFamily="18" charset="0"/>
                <a:cs typeface="Times New Roman" panose="02020603050405020304" pitchFamily="18" charset="0"/>
              </a:rPr>
              <a:t>• Policy Migration, </a:t>
            </a:r>
            <a:br>
              <a:rPr lang="en-US" altLang="zh-CN" dirty="0">
                <a:latin typeface="Times New Roman" panose="02020603050405020304" pitchFamily="18" charset="0"/>
                <a:cs typeface="Times New Roman" panose="02020603050405020304" pitchFamily="18" charset="0"/>
              </a:rPr>
            </a:br>
            <a:r>
              <a:rPr lang="en-US" altLang="zh-CN" dirty="0">
                <a:latin typeface="Times New Roman" panose="02020603050405020304" pitchFamily="18" charset="0"/>
                <a:cs typeface="Times New Roman" panose="02020603050405020304" pitchFamily="18" charset="0"/>
              </a:rPr>
              <a:t>   Retention </a:t>
            </a:r>
          </a:p>
        </p:txBody>
      </p:sp>
    </p:spTree>
    <p:extLst>
      <p:ext uri="{BB962C8B-B14F-4D97-AF65-F5344CB8AC3E}">
        <p14:creationId xmlns:p14="http://schemas.microsoft.com/office/powerpoint/2010/main" val="424340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Self-Contained Objects</a:t>
            </a:r>
            <a:endParaRPr lang="zh-CN" altLang="en-US" dirty="0"/>
          </a:p>
        </p:txBody>
      </p:sp>
      <p:pic>
        <p:nvPicPr>
          <p:cNvPr id="58370" name="Picture 2"/>
          <p:cNvPicPr>
            <a:picLocks noChangeAspect="1" noChangeArrowheads="1"/>
          </p:cNvPicPr>
          <p:nvPr/>
        </p:nvPicPr>
        <p:blipFill>
          <a:blip r:embed="rId3"/>
          <a:srcRect/>
          <a:stretch>
            <a:fillRect/>
          </a:stretch>
        </p:blipFill>
        <p:spPr bwMode="auto">
          <a:xfrm>
            <a:off x="714348" y="1285860"/>
            <a:ext cx="8039100" cy="5181600"/>
          </a:xfrm>
          <a:prstGeom prst="rect">
            <a:avLst/>
          </a:prstGeom>
          <a:noFill/>
          <a:ln w="9525">
            <a:noFill/>
            <a:miter lim="800000"/>
            <a:headEnd/>
            <a:tailEnd/>
          </a:ln>
          <a:effectLst/>
        </p:spPr>
      </p:pic>
      <p:sp>
        <p:nvSpPr>
          <p:cNvPr id="4" name="TextBox 3"/>
          <p:cNvSpPr txBox="1"/>
          <p:nvPr/>
        </p:nvSpPr>
        <p:spPr>
          <a:xfrm>
            <a:off x="571472" y="4000504"/>
            <a:ext cx="3500462" cy="2308324"/>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Metadata:</a:t>
            </a:r>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     creation date/time; ownership,   </a:t>
            </a:r>
          </a:p>
          <a:p>
            <a:r>
              <a:rPr lang="en-US" altLang="zh-CN" dirty="0">
                <a:latin typeface="Times New Roman" panose="02020603050405020304" pitchFamily="18" charset="0"/>
                <a:cs typeface="Times New Roman" panose="02020603050405020304" pitchFamily="18" charset="0"/>
              </a:rPr>
              <a:t>     size...</a:t>
            </a:r>
          </a:p>
          <a:p>
            <a:r>
              <a:rPr lang="en-US" altLang="zh-CN" b="1" dirty="0">
                <a:latin typeface="Times New Roman" panose="02020603050405020304" pitchFamily="18" charset="0"/>
                <a:cs typeface="Times New Roman" panose="02020603050405020304" pitchFamily="18" charset="0"/>
              </a:rPr>
              <a:t>Attributes</a:t>
            </a:r>
            <a:r>
              <a:rPr lang="en-US" altLang="zh-CN" dirty="0">
                <a:latin typeface="Times New Roman" panose="02020603050405020304" pitchFamily="18" charset="0"/>
                <a:cs typeface="Times New Roman" panose="02020603050405020304" pitchFamily="18" charset="0"/>
              </a:rPr>
              <a:t> –inferred:</a:t>
            </a:r>
          </a:p>
          <a:p>
            <a:r>
              <a:rPr lang="en-US" altLang="zh-CN" dirty="0">
                <a:latin typeface="Times New Roman" panose="02020603050405020304" pitchFamily="18" charset="0"/>
                <a:cs typeface="Times New Roman" panose="02020603050405020304" pitchFamily="18" charset="0"/>
              </a:rPr>
              <a:t>     access patterns, content, </a:t>
            </a:r>
          </a:p>
          <a:p>
            <a:r>
              <a:rPr lang="en-US" altLang="zh-CN" dirty="0">
                <a:latin typeface="Times New Roman" panose="02020603050405020304" pitchFamily="18" charset="0"/>
                <a:cs typeface="Times New Roman" panose="02020603050405020304" pitchFamily="18" charset="0"/>
              </a:rPr>
              <a:t>     indexes...</a:t>
            </a:r>
          </a:p>
          <a:p>
            <a:r>
              <a:rPr lang="en-US" altLang="zh-CN" b="1" dirty="0">
                <a:latin typeface="Times New Roman" panose="02020603050405020304" pitchFamily="18" charset="0"/>
                <a:cs typeface="Times New Roman" panose="02020603050405020304" pitchFamily="18" charset="0"/>
              </a:rPr>
              <a:t>Attributes </a:t>
            </a:r>
            <a:r>
              <a:rPr lang="en-US" altLang="zh-CN" dirty="0">
                <a:latin typeface="Times New Roman" panose="02020603050405020304" pitchFamily="18" charset="0"/>
                <a:cs typeface="Times New Roman" panose="02020603050405020304" pitchFamily="18" charset="0"/>
              </a:rPr>
              <a:t>–user supplied:</a:t>
            </a:r>
          </a:p>
          <a:p>
            <a:r>
              <a:rPr lang="en-US" altLang="zh-CN" dirty="0">
                <a:latin typeface="Times New Roman" panose="02020603050405020304" pitchFamily="18" charset="0"/>
                <a:cs typeface="Times New Roman" panose="02020603050405020304" pitchFamily="18" charset="0"/>
              </a:rPr>
              <a:t>      retention, </a:t>
            </a:r>
            <a:r>
              <a:rPr lang="en-US" altLang="zh-CN" dirty="0" err="1">
                <a:latin typeface="Times New Roman" panose="02020603050405020304" pitchFamily="18" charset="0"/>
                <a:cs typeface="Times New Roman" panose="02020603050405020304" pitchFamily="18" charset="0"/>
              </a:rPr>
              <a:t>QoS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1959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719138"/>
          </a:xfrm>
        </p:spPr>
        <p:txBody>
          <a:bodyPr/>
          <a:lstStyle/>
          <a:p>
            <a:r>
              <a:rPr lang="en-US" altLang="zh-CN" dirty="0"/>
              <a:t>Block Access - Inodes</a:t>
            </a:r>
            <a:endParaRPr lang="zh-CN" altLang="en-US" dirty="0"/>
          </a:p>
        </p:txBody>
      </p:sp>
      <p:pic>
        <p:nvPicPr>
          <p:cNvPr id="59394" name="Picture 2"/>
          <p:cNvPicPr>
            <a:picLocks noChangeAspect="1" noChangeArrowheads="1"/>
          </p:cNvPicPr>
          <p:nvPr/>
        </p:nvPicPr>
        <p:blipFill>
          <a:blip r:embed="rId2"/>
          <a:srcRect/>
          <a:stretch>
            <a:fillRect/>
          </a:stretch>
        </p:blipFill>
        <p:spPr bwMode="auto">
          <a:xfrm>
            <a:off x="285750" y="1152525"/>
            <a:ext cx="8858250" cy="5705475"/>
          </a:xfrm>
          <a:prstGeom prst="rect">
            <a:avLst/>
          </a:prstGeom>
          <a:noFill/>
          <a:ln w="9525">
            <a:noFill/>
            <a:miter lim="800000"/>
            <a:headEnd/>
            <a:tailEnd/>
          </a:ln>
          <a:effectLst/>
        </p:spPr>
      </p:pic>
      <p:sp>
        <p:nvSpPr>
          <p:cNvPr id="3" name="内容占位符 2"/>
          <p:cNvSpPr>
            <a:spLocks noGrp="1"/>
          </p:cNvSpPr>
          <p:nvPr>
            <p:ph idx="1"/>
          </p:nvPr>
        </p:nvSpPr>
        <p:spPr>
          <a:xfrm>
            <a:off x="-32" y="1214422"/>
            <a:ext cx="7611794" cy="770897"/>
          </a:xfrm>
        </p:spPr>
        <p:txBody>
          <a:bodyPr>
            <a:normAutofit fontScale="92500"/>
          </a:bodyPr>
          <a:lstStyle/>
          <a:p>
            <a:pPr marL="0" indent="457200">
              <a:lnSpc>
                <a:spcPct val="120000"/>
              </a:lnSpc>
              <a:spcBef>
                <a:spcPts val="0"/>
              </a:spcBef>
              <a:buNone/>
            </a:pPr>
            <a:r>
              <a:rPr lang="en-US" altLang="zh-CN" sz="1800" dirty="0"/>
              <a:t>The inode contains a few block numbers to ensure efficient access to </a:t>
            </a:r>
            <a:r>
              <a:rPr lang="en-US" altLang="zh-CN" sz="1800" dirty="0">
                <a:solidFill>
                  <a:srgbClr val="FF0000"/>
                </a:solidFill>
              </a:rPr>
              <a:t>small files</a:t>
            </a:r>
            <a:r>
              <a:rPr lang="en-US" altLang="zh-CN" sz="1800" dirty="0"/>
              <a:t>. Access to </a:t>
            </a:r>
            <a:r>
              <a:rPr lang="en-US" altLang="zh-CN" sz="1800" dirty="0">
                <a:solidFill>
                  <a:srgbClr val="FF0000"/>
                </a:solidFill>
              </a:rPr>
              <a:t>larger files </a:t>
            </a:r>
            <a:r>
              <a:rPr lang="en-US" altLang="zh-CN" sz="1800" dirty="0"/>
              <a:t>is provided via </a:t>
            </a:r>
            <a:r>
              <a:rPr lang="en-US" altLang="zh-CN" sz="1800" dirty="0">
                <a:solidFill>
                  <a:srgbClr val="FF0000"/>
                </a:solidFill>
              </a:rPr>
              <a:t>indirect</a:t>
            </a:r>
            <a:r>
              <a:rPr lang="en-US" altLang="zh-CN" sz="1800" dirty="0"/>
              <a:t> blocks that contain block numbers.</a:t>
            </a:r>
            <a:endParaRPr lang="zh-CN" altLang="en-US" dirty="0"/>
          </a:p>
        </p:txBody>
      </p:sp>
    </p:spTree>
    <p:extLst>
      <p:ext uri="{BB962C8B-B14F-4D97-AF65-F5344CB8AC3E}">
        <p14:creationId xmlns:p14="http://schemas.microsoft.com/office/powerpoint/2010/main" val="961737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00042"/>
            <a:ext cx="8229600" cy="719138"/>
          </a:xfrm>
        </p:spPr>
        <p:txBody>
          <a:bodyPr/>
          <a:lstStyle/>
          <a:p>
            <a:r>
              <a:rPr lang="en-US" altLang="zh-CN" dirty="0"/>
              <a:t>Block Access - Inodes</a:t>
            </a:r>
            <a:endParaRPr lang="zh-CN" altLang="en-US" dirty="0"/>
          </a:p>
        </p:txBody>
      </p:sp>
      <p:pic>
        <p:nvPicPr>
          <p:cNvPr id="60418" name="Picture 2"/>
          <p:cNvPicPr>
            <a:picLocks noChangeAspect="1" noChangeArrowheads="1"/>
          </p:cNvPicPr>
          <p:nvPr/>
        </p:nvPicPr>
        <p:blipFill>
          <a:blip r:embed="rId2"/>
          <a:srcRect/>
          <a:stretch>
            <a:fillRect/>
          </a:stretch>
        </p:blipFill>
        <p:spPr bwMode="auto">
          <a:xfrm>
            <a:off x="185769" y="1142984"/>
            <a:ext cx="8886825" cy="5629275"/>
          </a:xfrm>
          <a:prstGeom prst="rect">
            <a:avLst/>
          </a:prstGeom>
          <a:noFill/>
          <a:ln w="9525">
            <a:noFill/>
            <a:miter lim="800000"/>
            <a:headEnd/>
            <a:tailEnd/>
          </a:ln>
          <a:effectLst/>
        </p:spPr>
      </p:pic>
    </p:spTree>
    <p:extLst>
      <p:ext uri="{BB962C8B-B14F-4D97-AF65-F5344CB8AC3E}">
        <p14:creationId xmlns:p14="http://schemas.microsoft.com/office/powerpoint/2010/main" val="308180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讲座内容</a:t>
            </a:r>
          </a:p>
        </p:txBody>
      </p:sp>
      <p:sp>
        <p:nvSpPr>
          <p:cNvPr id="3" name="内容占位符 2"/>
          <p:cNvSpPr>
            <a:spLocks noGrp="1"/>
          </p:cNvSpPr>
          <p:nvPr>
            <p:ph idx="1"/>
          </p:nvPr>
        </p:nvSpPr>
        <p:spPr/>
        <p:txBody>
          <a:bodyPr>
            <a:normAutofit/>
          </a:bodyPr>
          <a:lstStyle/>
          <a:p>
            <a:pPr>
              <a:lnSpc>
                <a:spcPct val="120000"/>
              </a:lnSpc>
            </a:pPr>
            <a:r>
              <a:rPr lang="zh-CN" altLang="en-US" sz="3200" dirty="0"/>
              <a:t>数据中心存储</a:t>
            </a:r>
            <a:endParaRPr lang="en-US" altLang="zh-CN" sz="3200" dirty="0"/>
          </a:p>
          <a:p>
            <a:pPr lvl="1">
              <a:lnSpc>
                <a:spcPct val="120000"/>
              </a:lnSpc>
            </a:pPr>
            <a:r>
              <a:rPr lang="zh-CN" altLang="en-US" sz="2800" dirty="0"/>
              <a:t>对象存储 </a:t>
            </a:r>
            <a:r>
              <a:rPr lang="en-US" altLang="zh-CN" sz="1800" i="1" dirty="0"/>
              <a:t>Object Storage</a:t>
            </a:r>
          </a:p>
          <a:p>
            <a:pPr lvl="1">
              <a:lnSpc>
                <a:spcPct val="120000"/>
              </a:lnSpc>
            </a:pPr>
            <a:r>
              <a:rPr lang="zh-CN" altLang="en-US" sz="2800" dirty="0">
                <a:solidFill>
                  <a:schemeClr val="bg1">
                    <a:lumMod val="85000"/>
                  </a:schemeClr>
                </a:solidFill>
              </a:rPr>
              <a:t>新型存储器</a:t>
            </a:r>
            <a:endParaRPr lang="en-US" altLang="zh-CN" sz="3600" dirty="0">
              <a:solidFill>
                <a:schemeClr val="bg1">
                  <a:lumMod val="85000"/>
                </a:schemeClr>
              </a:solidFill>
            </a:endParaRPr>
          </a:p>
        </p:txBody>
      </p:sp>
    </p:spTree>
    <p:extLst>
      <p:ext uri="{BB962C8B-B14F-4D97-AF65-F5344CB8AC3E}">
        <p14:creationId xmlns:p14="http://schemas.microsoft.com/office/powerpoint/2010/main" val="4132791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Inodes vs. Objects </a:t>
            </a:r>
            <a:endParaRPr lang="zh-CN" altLang="en-US" dirty="0"/>
          </a:p>
        </p:txBody>
      </p:sp>
      <p:pic>
        <p:nvPicPr>
          <p:cNvPr id="61442" name="Picture 2"/>
          <p:cNvPicPr>
            <a:picLocks noChangeAspect="1" noChangeArrowheads="1"/>
          </p:cNvPicPr>
          <p:nvPr/>
        </p:nvPicPr>
        <p:blipFill>
          <a:blip r:embed="rId2"/>
          <a:srcRect/>
          <a:stretch>
            <a:fillRect/>
          </a:stretch>
        </p:blipFill>
        <p:spPr bwMode="auto">
          <a:xfrm>
            <a:off x="857224" y="1214422"/>
            <a:ext cx="7072362" cy="4978503"/>
          </a:xfrm>
          <a:prstGeom prst="rect">
            <a:avLst/>
          </a:prstGeom>
          <a:noFill/>
          <a:ln w="9525">
            <a:noFill/>
            <a:miter lim="800000"/>
            <a:headEnd/>
            <a:tailEnd/>
          </a:ln>
          <a:effectLst/>
        </p:spPr>
      </p:pic>
    </p:spTree>
    <p:extLst>
      <p:ext uri="{BB962C8B-B14F-4D97-AF65-F5344CB8AC3E}">
        <p14:creationId xmlns:p14="http://schemas.microsoft.com/office/powerpoint/2010/main" val="1282336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fr-FR" altLang="zh-CN" dirty="0"/>
              <a:t>ANSI T10 OSD SCSI Targets </a:t>
            </a:r>
            <a:endParaRPr lang="zh-CN" altLang="en-US" dirty="0"/>
          </a:p>
        </p:txBody>
      </p:sp>
      <p:pic>
        <p:nvPicPr>
          <p:cNvPr id="69634" name="Picture 2"/>
          <p:cNvPicPr>
            <a:picLocks noChangeAspect="1" noChangeArrowheads="1"/>
          </p:cNvPicPr>
          <p:nvPr/>
        </p:nvPicPr>
        <p:blipFill>
          <a:blip r:embed="rId2"/>
          <a:srcRect/>
          <a:stretch>
            <a:fillRect/>
          </a:stretch>
        </p:blipFill>
        <p:spPr bwMode="auto">
          <a:xfrm>
            <a:off x="285720" y="1571612"/>
            <a:ext cx="8315325" cy="4400550"/>
          </a:xfrm>
          <a:prstGeom prst="rect">
            <a:avLst/>
          </a:prstGeom>
          <a:noFill/>
          <a:ln w="9525">
            <a:noFill/>
            <a:miter lim="800000"/>
            <a:headEnd/>
            <a:tailEnd/>
          </a:ln>
          <a:effectLst/>
        </p:spPr>
      </p:pic>
    </p:spTree>
    <p:extLst>
      <p:ext uri="{BB962C8B-B14F-4D97-AF65-F5344CB8AC3E}">
        <p14:creationId xmlns:p14="http://schemas.microsoft.com/office/powerpoint/2010/main" val="3570354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SCSI Standards Architecture </a:t>
            </a:r>
            <a:endParaRPr lang="zh-CN" altLang="en-US" dirty="0"/>
          </a:p>
        </p:txBody>
      </p:sp>
      <p:pic>
        <p:nvPicPr>
          <p:cNvPr id="70658" name="Picture 2"/>
          <p:cNvPicPr>
            <a:picLocks noChangeAspect="1" noChangeArrowheads="1"/>
          </p:cNvPicPr>
          <p:nvPr/>
        </p:nvPicPr>
        <p:blipFill>
          <a:blip r:embed="rId2"/>
          <a:srcRect/>
          <a:stretch>
            <a:fillRect/>
          </a:stretch>
        </p:blipFill>
        <p:spPr bwMode="auto">
          <a:xfrm>
            <a:off x="928662" y="1571612"/>
            <a:ext cx="7172325" cy="4572000"/>
          </a:xfrm>
          <a:prstGeom prst="rect">
            <a:avLst/>
          </a:prstGeom>
          <a:noFill/>
          <a:ln w="9525">
            <a:noFill/>
            <a:miter lim="800000"/>
            <a:headEnd/>
            <a:tailEnd/>
          </a:ln>
          <a:effectLst/>
        </p:spPr>
      </p:pic>
    </p:spTree>
    <p:extLst>
      <p:ext uri="{BB962C8B-B14F-4D97-AF65-F5344CB8AC3E}">
        <p14:creationId xmlns:p14="http://schemas.microsoft.com/office/powerpoint/2010/main" val="335572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 Autonomy</a:t>
            </a:r>
            <a:endParaRPr lang="zh-CN" altLang="en-US" dirty="0"/>
          </a:p>
        </p:txBody>
      </p:sp>
      <p:pic>
        <p:nvPicPr>
          <p:cNvPr id="62466" name="Picture 2"/>
          <p:cNvPicPr>
            <a:picLocks noChangeAspect="1" noChangeArrowheads="1"/>
          </p:cNvPicPr>
          <p:nvPr/>
        </p:nvPicPr>
        <p:blipFill>
          <a:blip r:embed="rId2"/>
          <a:srcRect/>
          <a:stretch>
            <a:fillRect/>
          </a:stretch>
        </p:blipFill>
        <p:spPr bwMode="auto">
          <a:xfrm>
            <a:off x="285719" y="1357298"/>
            <a:ext cx="4318697" cy="4929222"/>
          </a:xfrm>
          <a:prstGeom prst="rect">
            <a:avLst/>
          </a:prstGeom>
          <a:noFill/>
          <a:ln w="9525">
            <a:noFill/>
            <a:miter lim="800000"/>
            <a:headEnd/>
            <a:tailEnd/>
          </a:ln>
          <a:effectLst/>
        </p:spPr>
      </p:pic>
      <p:sp>
        <p:nvSpPr>
          <p:cNvPr id="5" name="TextBox 4"/>
          <p:cNvSpPr txBox="1"/>
          <p:nvPr/>
        </p:nvSpPr>
        <p:spPr>
          <a:xfrm>
            <a:off x="4679837" y="1598914"/>
            <a:ext cx="4249881" cy="4801314"/>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Storage becomes autonomous:</a:t>
            </a:r>
          </a:p>
          <a:p>
            <a:r>
              <a:rPr lang="en-US" altLang="zh-CN" dirty="0">
                <a:latin typeface="Times New Roman" panose="02020603050405020304" pitchFamily="18" charset="0"/>
                <a:cs typeface="Times New Roman" panose="02020603050405020304" pitchFamily="18" charset="0"/>
              </a:rPr>
              <a:t>–capacity planning</a:t>
            </a:r>
          </a:p>
          <a:p>
            <a:r>
              <a:rPr lang="en-US" altLang="zh-CN" dirty="0">
                <a:latin typeface="Times New Roman" panose="02020603050405020304" pitchFamily="18" charset="0"/>
                <a:cs typeface="Times New Roman" panose="02020603050405020304" pitchFamily="18" charset="0"/>
              </a:rPr>
              <a:t>–load balancing</a:t>
            </a:r>
          </a:p>
          <a:p>
            <a:r>
              <a:rPr lang="en-US" altLang="zh-CN" dirty="0">
                <a:latin typeface="Times New Roman" panose="02020603050405020304" pitchFamily="18" charset="0"/>
                <a:cs typeface="Times New Roman" panose="02020603050405020304" pitchFamily="18" charset="0"/>
              </a:rPr>
              <a:t>–backup</a:t>
            </a:r>
          </a:p>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QoS</a:t>
            </a:r>
            <a:r>
              <a:rPr lang="en-US" altLang="zh-CN" dirty="0">
                <a:latin typeface="Times New Roman" panose="02020603050405020304" pitchFamily="18" charset="0"/>
                <a:cs typeface="Times New Roman" panose="02020603050405020304" pitchFamily="18" charset="0"/>
              </a:rPr>
              <a:t>, SLAs</a:t>
            </a:r>
          </a:p>
          <a:p>
            <a:r>
              <a:rPr lang="en-US" altLang="zh-CN" dirty="0">
                <a:latin typeface="Times New Roman" panose="02020603050405020304" pitchFamily="18" charset="0"/>
                <a:cs typeface="Times New Roman" panose="02020603050405020304" pitchFamily="18" charset="0"/>
              </a:rPr>
              <a:t>–understand data/object grouping</a:t>
            </a:r>
          </a:p>
          <a:p>
            <a:r>
              <a:rPr lang="en-US" altLang="zh-CN" dirty="0">
                <a:latin typeface="Times New Roman" panose="02020603050405020304" pitchFamily="18" charset="0"/>
                <a:cs typeface="Times New Roman" panose="02020603050405020304" pitchFamily="18" charset="0"/>
              </a:rPr>
              <a:t>–aggressive pre-fetching</a:t>
            </a:r>
          </a:p>
          <a:p>
            <a:r>
              <a:rPr lang="en-US" altLang="zh-CN" dirty="0">
                <a:latin typeface="Times New Roman" panose="02020603050405020304" pitchFamily="18" charset="0"/>
                <a:cs typeface="Times New Roman" panose="02020603050405020304" pitchFamily="18" charset="0"/>
              </a:rPr>
              <a:t>–thin provisioning</a:t>
            </a:r>
          </a:p>
          <a:p>
            <a:r>
              <a:rPr lang="en-US" altLang="zh-CN" dirty="0">
                <a:latin typeface="Times New Roman" panose="02020603050405020304" pitchFamily="18" charset="0"/>
                <a:cs typeface="Times New Roman" panose="02020603050405020304" pitchFamily="18" charset="0"/>
              </a:rPr>
              <a:t>–search</a:t>
            </a:r>
          </a:p>
          <a:p>
            <a:r>
              <a:rPr lang="en-US" altLang="zh-CN" dirty="0">
                <a:latin typeface="Times New Roman" panose="02020603050405020304" pitchFamily="18" charset="0"/>
                <a:cs typeface="Times New Roman" panose="02020603050405020304" pitchFamily="18" charset="0"/>
              </a:rPr>
              <a:t>–compression/de-duplication/encryption</a:t>
            </a:r>
          </a:p>
          <a:p>
            <a:r>
              <a:rPr lang="en-US" altLang="zh-CN" dirty="0">
                <a:latin typeface="Times New Roman" panose="02020603050405020304" pitchFamily="18" charset="0"/>
                <a:cs typeface="Times New Roman" panose="02020603050405020304" pitchFamily="18" charset="0"/>
              </a:rPr>
              <a:t>–strong security</a:t>
            </a:r>
          </a:p>
          <a:p>
            <a:r>
              <a:rPr lang="en-US" altLang="zh-CN" dirty="0">
                <a:latin typeface="Times New Roman" panose="02020603050405020304" pitchFamily="18" charset="0"/>
                <a:cs typeface="Times New Roman" panose="02020603050405020304" pitchFamily="18" charset="0"/>
              </a:rPr>
              <a:t>–compliance/retention/secure delete</a:t>
            </a:r>
          </a:p>
          <a:p>
            <a:r>
              <a:rPr lang="en-US" altLang="zh-CN" dirty="0">
                <a:latin typeface="Times New Roman" panose="02020603050405020304" pitchFamily="18" charset="0"/>
                <a:cs typeface="Times New Roman" panose="02020603050405020304" pitchFamily="18" charset="0"/>
              </a:rPr>
              <a:t>–availability/replication</a:t>
            </a:r>
          </a:p>
          <a:p>
            <a:r>
              <a:rPr lang="en-US" altLang="zh-CN" dirty="0">
                <a:latin typeface="Times New Roman" panose="02020603050405020304" pitchFamily="18" charset="0"/>
                <a:cs typeface="Times New Roman" panose="02020603050405020304" pitchFamily="18" charset="0"/>
              </a:rPr>
              <a:t>–audit</a:t>
            </a:r>
          </a:p>
          <a:p>
            <a:r>
              <a:rPr lang="en-US" altLang="zh-CN" b="1"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    .</a:t>
            </a:r>
          </a:p>
          <a:p>
            <a:r>
              <a:rPr lang="en-US" altLang="zh-CN" b="1"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126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571480"/>
            <a:ext cx="8229600" cy="857256"/>
          </a:xfrm>
        </p:spPr>
        <p:txBody>
          <a:bodyPr>
            <a:normAutofit fontScale="90000"/>
          </a:bodyPr>
          <a:lstStyle/>
          <a:p>
            <a:r>
              <a:rPr lang="en-US" altLang="zh-CN" dirty="0"/>
              <a:t>Data Sharing</a:t>
            </a:r>
            <a:br>
              <a:rPr lang="en-US" altLang="zh-CN" dirty="0"/>
            </a:br>
            <a:r>
              <a:rPr lang="en-US" altLang="zh-CN" sz="2800" b="0" dirty="0">
                <a:solidFill>
                  <a:schemeClr val="bg1">
                    <a:lumMod val="60000"/>
                    <a:lumOff val="40000"/>
                  </a:schemeClr>
                </a:solidFill>
                <a:effectLst/>
              </a:rPr>
              <a:t>Homogeneous/Heterogeneous</a:t>
            </a:r>
            <a:endParaRPr lang="zh-CN" altLang="en-US" sz="2800" b="0" dirty="0">
              <a:solidFill>
                <a:schemeClr val="bg1">
                  <a:lumMod val="60000"/>
                  <a:lumOff val="40000"/>
                </a:schemeClr>
              </a:solidFill>
              <a:effectLst/>
            </a:endParaRPr>
          </a:p>
        </p:txBody>
      </p:sp>
      <p:pic>
        <p:nvPicPr>
          <p:cNvPr id="63490" name="Picture 2"/>
          <p:cNvPicPr>
            <a:picLocks noChangeAspect="1" noChangeArrowheads="1"/>
          </p:cNvPicPr>
          <p:nvPr/>
        </p:nvPicPr>
        <p:blipFill>
          <a:blip r:embed="rId2"/>
          <a:srcRect/>
          <a:stretch>
            <a:fillRect/>
          </a:stretch>
        </p:blipFill>
        <p:spPr bwMode="auto">
          <a:xfrm>
            <a:off x="252413" y="1609746"/>
            <a:ext cx="8639175" cy="4819650"/>
          </a:xfrm>
          <a:prstGeom prst="rect">
            <a:avLst/>
          </a:prstGeom>
          <a:noFill/>
          <a:ln w="9525">
            <a:noFill/>
            <a:miter lim="800000"/>
            <a:headEnd/>
            <a:tailEnd/>
          </a:ln>
          <a:effectLst/>
        </p:spPr>
      </p:pic>
    </p:spTree>
    <p:extLst>
      <p:ext uri="{BB962C8B-B14F-4D97-AF65-F5344CB8AC3E}">
        <p14:creationId xmlns:p14="http://schemas.microsoft.com/office/powerpoint/2010/main" val="3629065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4366" y="571480"/>
            <a:ext cx="8229600" cy="857256"/>
          </a:xfrm>
        </p:spPr>
        <p:txBody>
          <a:bodyPr>
            <a:normAutofit fontScale="90000"/>
          </a:bodyPr>
          <a:lstStyle/>
          <a:p>
            <a:r>
              <a:rPr lang="en-US" altLang="zh-CN" dirty="0"/>
              <a:t>Data Migration - ILM</a:t>
            </a:r>
            <a:br>
              <a:rPr lang="en-US" altLang="zh-CN" dirty="0"/>
            </a:br>
            <a:r>
              <a:rPr lang="en-US" altLang="zh-CN" sz="2800" b="0" dirty="0">
                <a:solidFill>
                  <a:schemeClr val="bg1">
                    <a:lumMod val="60000"/>
                    <a:lumOff val="40000"/>
                  </a:schemeClr>
                </a:solidFill>
                <a:effectLst/>
              </a:rPr>
              <a:t>Homogeneous/Heterogeneous</a:t>
            </a:r>
            <a:endParaRPr lang="zh-CN" altLang="en-US" sz="2800" b="0" dirty="0">
              <a:solidFill>
                <a:schemeClr val="bg1">
                  <a:lumMod val="60000"/>
                  <a:lumOff val="40000"/>
                </a:schemeClr>
              </a:solidFill>
              <a:effectLst/>
            </a:endParaRPr>
          </a:p>
        </p:txBody>
      </p:sp>
      <p:pic>
        <p:nvPicPr>
          <p:cNvPr id="64514" name="Picture 2"/>
          <p:cNvPicPr>
            <a:picLocks noChangeAspect="1" noChangeArrowheads="1"/>
          </p:cNvPicPr>
          <p:nvPr/>
        </p:nvPicPr>
        <p:blipFill>
          <a:blip r:embed="rId2"/>
          <a:srcRect/>
          <a:stretch>
            <a:fillRect/>
          </a:stretch>
        </p:blipFill>
        <p:spPr bwMode="auto">
          <a:xfrm>
            <a:off x="285720" y="1714488"/>
            <a:ext cx="8553450" cy="4505325"/>
          </a:xfrm>
          <a:prstGeom prst="rect">
            <a:avLst/>
          </a:prstGeom>
          <a:noFill/>
          <a:ln w="9525">
            <a:noFill/>
            <a:miter lim="800000"/>
            <a:headEnd/>
            <a:tailEnd/>
          </a:ln>
          <a:effectLst/>
        </p:spPr>
      </p:pic>
    </p:spTree>
    <p:extLst>
      <p:ext uri="{BB962C8B-B14F-4D97-AF65-F5344CB8AC3E}">
        <p14:creationId xmlns:p14="http://schemas.microsoft.com/office/powerpoint/2010/main" val="662310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Additional Layer of Security</a:t>
            </a:r>
            <a:endParaRPr lang="zh-CN" altLang="en-US" dirty="0"/>
          </a:p>
        </p:txBody>
      </p:sp>
      <p:pic>
        <p:nvPicPr>
          <p:cNvPr id="65538" name="Picture 2"/>
          <p:cNvPicPr>
            <a:picLocks noChangeAspect="1" noChangeArrowheads="1"/>
          </p:cNvPicPr>
          <p:nvPr/>
        </p:nvPicPr>
        <p:blipFill>
          <a:blip r:embed="rId2"/>
          <a:srcRect/>
          <a:stretch>
            <a:fillRect/>
          </a:stretch>
        </p:blipFill>
        <p:spPr bwMode="auto">
          <a:xfrm>
            <a:off x="428596" y="1500174"/>
            <a:ext cx="6153150" cy="5010150"/>
          </a:xfrm>
          <a:prstGeom prst="rect">
            <a:avLst/>
          </a:prstGeom>
          <a:noFill/>
          <a:ln w="9525">
            <a:noFill/>
            <a:miter lim="800000"/>
            <a:headEnd/>
            <a:tailEnd/>
          </a:ln>
          <a:effectLst/>
        </p:spPr>
      </p:pic>
      <p:sp>
        <p:nvSpPr>
          <p:cNvPr id="8" name="TextBox 7"/>
          <p:cNvSpPr txBox="1"/>
          <p:nvPr/>
        </p:nvSpPr>
        <p:spPr>
          <a:xfrm>
            <a:off x="6104238" y="3683691"/>
            <a:ext cx="2734962" cy="2123658"/>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Strong security via external service</a:t>
            </a: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Authentication</a:t>
            </a: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Authorization</a:t>
            </a: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NIS, LDAP....</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Fine granularity</a:t>
            </a:r>
          </a:p>
          <a:p>
            <a:pPr marL="800100" lvl="1" indent="-34290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Per object </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2181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Living in a Flat Namespace</a:t>
            </a:r>
            <a:endParaRPr lang="zh-CN" altLang="en-US" dirty="0"/>
          </a:p>
        </p:txBody>
      </p:sp>
      <p:pic>
        <p:nvPicPr>
          <p:cNvPr id="66562" name="Picture 2"/>
          <p:cNvPicPr>
            <a:picLocks noChangeAspect="1" noChangeArrowheads="1"/>
          </p:cNvPicPr>
          <p:nvPr/>
        </p:nvPicPr>
        <p:blipFill>
          <a:blip r:embed="rId3"/>
          <a:srcRect/>
          <a:stretch>
            <a:fillRect/>
          </a:stretch>
        </p:blipFill>
        <p:spPr bwMode="auto">
          <a:xfrm>
            <a:off x="1214414" y="1482141"/>
            <a:ext cx="6715172" cy="4661503"/>
          </a:xfrm>
          <a:prstGeom prst="rect">
            <a:avLst/>
          </a:prstGeom>
          <a:noFill/>
          <a:ln w="9525">
            <a:noFill/>
            <a:miter lim="800000"/>
            <a:headEnd/>
            <a:tailEnd/>
          </a:ln>
          <a:effectLst/>
        </p:spPr>
      </p:pic>
    </p:spTree>
    <p:extLst>
      <p:ext uri="{BB962C8B-B14F-4D97-AF65-F5344CB8AC3E}">
        <p14:creationId xmlns:p14="http://schemas.microsoft.com/office/powerpoint/2010/main" val="2590792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571480"/>
            <a:ext cx="8501122" cy="719138"/>
          </a:xfrm>
        </p:spPr>
        <p:txBody>
          <a:bodyPr/>
          <a:lstStyle/>
          <a:p>
            <a:pPr algn="l"/>
            <a:r>
              <a:rPr lang="en-US" altLang="zh-CN" dirty="0"/>
              <a:t>Virtual View / Virtual File Systems</a:t>
            </a:r>
            <a:endParaRPr lang="zh-CN" altLang="en-US" dirty="0"/>
          </a:p>
        </p:txBody>
      </p:sp>
      <p:pic>
        <p:nvPicPr>
          <p:cNvPr id="68610" name="Picture 2"/>
          <p:cNvPicPr>
            <a:picLocks noChangeAspect="1" noChangeArrowheads="1"/>
          </p:cNvPicPr>
          <p:nvPr/>
        </p:nvPicPr>
        <p:blipFill>
          <a:blip r:embed="rId2"/>
          <a:srcRect/>
          <a:stretch>
            <a:fillRect/>
          </a:stretch>
        </p:blipFill>
        <p:spPr bwMode="auto">
          <a:xfrm>
            <a:off x="71406" y="1485920"/>
            <a:ext cx="8905875" cy="4800600"/>
          </a:xfrm>
          <a:prstGeom prst="rect">
            <a:avLst/>
          </a:prstGeom>
          <a:noFill/>
          <a:ln w="9525">
            <a:noFill/>
            <a:miter lim="800000"/>
            <a:headEnd/>
            <a:tailEnd/>
          </a:ln>
          <a:effectLst/>
        </p:spPr>
      </p:pic>
    </p:spTree>
    <p:extLst>
      <p:ext uri="{BB962C8B-B14F-4D97-AF65-F5344CB8AC3E}">
        <p14:creationId xmlns:p14="http://schemas.microsoft.com/office/powerpoint/2010/main" val="4059098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28670"/>
            <a:ext cx="8858280" cy="1714512"/>
          </a:xfrm>
        </p:spPr>
        <p:txBody>
          <a:bodyPr/>
          <a:lstStyle/>
          <a:p>
            <a:r>
              <a:rPr lang="en-US" altLang="zh-CN" sz="4800" dirty="0"/>
              <a:t>The First Generation of</a:t>
            </a:r>
            <a:br>
              <a:rPr lang="en-US" altLang="zh-CN" sz="4800" dirty="0"/>
            </a:br>
            <a:r>
              <a:rPr lang="en-US" altLang="zh-CN" sz="4800" dirty="0"/>
              <a:t> Object Storage</a:t>
            </a:r>
            <a:endParaRPr lang="zh-CN" altLang="en-US" sz="4800" dirty="0"/>
          </a:p>
        </p:txBody>
      </p:sp>
      <p:grpSp>
        <p:nvGrpSpPr>
          <p:cNvPr id="3" name="组合 2"/>
          <p:cNvGrpSpPr/>
          <p:nvPr/>
        </p:nvGrpSpPr>
        <p:grpSpPr>
          <a:xfrm>
            <a:off x="357158" y="2714621"/>
            <a:ext cx="7929618" cy="3671910"/>
            <a:chOff x="357158" y="2071679"/>
            <a:chExt cx="7929618" cy="3671910"/>
          </a:xfrm>
        </p:grpSpPr>
        <p:pic>
          <p:nvPicPr>
            <p:cNvPr id="4" name="Picture 2"/>
            <p:cNvPicPr>
              <a:picLocks noChangeAspect="1" noChangeArrowheads="1"/>
            </p:cNvPicPr>
            <p:nvPr/>
          </p:nvPicPr>
          <p:blipFill>
            <a:blip r:embed="rId2"/>
            <a:srcRect/>
            <a:stretch>
              <a:fillRect/>
            </a:stretch>
          </p:blipFill>
          <p:spPr bwMode="auto">
            <a:xfrm>
              <a:off x="357158" y="2071679"/>
              <a:ext cx="7929618" cy="3545136"/>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3214678" y="5429264"/>
              <a:ext cx="2071702" cy="314325"/>
            </a:xfrm>
            <a:prstGeom prst="rect">
              <a:avLst/>
            </a:prstGeom>
            <a:noFill/>
            <a:ln w="9525">
              <a:noFill/>
              <a:miter lim="800000"/>
              <a:headEnd/>
              <a:tailEnd/>
            </a:ln>
            <a:effectLst/>
          </p:spPr>
        </p:pic>
      </p:grpSp>
      <p:sp>
        <p:nvSpPr>
          <p:cNvPr id="7" name="椭圆 6"/>
          <p:cNvSpPr/>
          <p:nvPr/>
        </p:nvSpPr>
        <p:spPr bwMode="auto">
          <a:xfrm>
            <a:off x="2928926" y="2643182"/>
            <a:ext cx="2214578" cy="3643338"/>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9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2" charset="-122"/>
            </a:endParaRPr>
          </a:p>
        </p:txBody>
      </p:sp>
    </p:spTree>
    <p:extLst>
      <p:ext uri="{BB962C8B-B14F-4D97-AF65-F5344CB8AC3E}">
        <p14:creationId xmlns:p14="http://schemas.microsoft.com/office/powerpoint/2010/main" val="2364441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
        <p:nvSpPr>
          <p:cNvPr id="3" name="内容占位符 2"/>
          <p:cNvSpPr>
            <a:spLocks noGrp="1"/>
          </p:cNvSpPr>
          <p:nvPr>
            <p:ph idx="1"/>
          </p:nvPr>
        </p:nvSpPr>
        <p:spPr>
          <a:xfrm>
            <a:off x="0" y="6120000"/>
            <a:ext cx="9144000" cy="738000"/>
          </a:xfrm>
        </p:spPr>
        <p:txBody>
          <a:bodyPr anchor="ctr">
            <a:normAutofit/>
          </a:bodyPr>
          <a:lstStyle/>
          <a:p>
            <a:pPr marL="0" indent="0" algn="ctr">
              <a:buNone/>
            </a:pPr>
            <a:r>
              <a:rPr lang="zh-CN" altLang="en-US" sz="3600" dirty="0">
                <a:solidFill>
                  <a:schemeClr val="bg1"/>
                </a:solidFill>
              </a:rPr>
              <a:t>我们的互联网现在是这个样子</a:t>
            </a:r>
          </a:p>
        </p:txBody>
      </p:sp>
    </p:spTree>
    <p:extLst>
      <p:ext uri="{BB962C8B-B14F-4D97-AF65-F5344CB8AC3E}">
        <p14:creationId xmlns:p14="http://schemas.microsoft.com/office/powerpoint/2010/main" val="410273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sp>
        <p:nvSpPr>
          <p:cNvPr id="4" name="Rectangle 2"/>
          <p:cNvSpPr>
            <a:spLocks noChangeAspect="1" noChangeArrowheads="1"/>
          </p:cNvSpPr>
          <p:nvPr/>
        </p:nvSpPr>
        <p:spPr bwMode="auto">
          <a:xfrm>
            <a:off x="5254229" y="3868068"/>
            <a:ext cx="2055812" cy="282575"/>
          </a:xfrm>
          <a:prstGeom prst="rect">
            <a:avLst/>
          </a:prstGeom>
          <a:solidFill>
            <a:srgbClr val="00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Object Interface</a:t>
            </a:r>
          </a:p>
        </p:txBody>
      </p:sp>
      <p:sp>
        <p:nvSpPr>
          <p:cNvPr id="5" name="AutoShape 3"/>
          <p:cNvSpPr>
            <a:spLocks noChangeAspect="1" noChangeArrowheads="1"/>
          </p:cNvSpPr>
          <p:nvPr/>
        </p:nvSpPr>
        <p:spPr bwMode="auto">
          <a:xfrm rot="10800000">
            <a:off x="5263754" y="2572668"/>
            <a:ext cx="2038350" cy="658813"/>
          </a:xfrm>
          <a:prstGeom prst="flowChartManualInput">
            <a:avLst/>
          </a:prstGeom>
          <a:solidFill>
            <a:srgbClr val="66CCFF">
              <a:alpha val="50000"/>
            </a:srgbClr>
          </a:solidFill>
          <a:ln w="12700">
            <a:solidFill>
              <a:schemeClr val="tx1"/>
            </a:solidFill>
            <a:miter lim="800000"/>
            <a:headEnd/>
            <a:tailEnd/>
          </a:ln>
          <a:effectLst/>
        </p:spPr>
        <p:txBody>
          <a:bodyPr rot="10800000" wrap="none" anchor="ctr"/>
          <a:lstStyle/>
          <a:p>
            <a:pPr algn="ctr">
              <a:spcBef>
                <a:spcPct val="0"/>
              </a:spcBef>
              <a:buClr>
                <a:schemeClr val="bg1"/>
              </a:buClr>
              <a:buSzTx/>
              <a:buFont typeface="Times" pitchFamily="48" charset="0"/>
              <a:buNone/>
            </a:pPr>
            <a:endParaRPr lang="en-US" altLang="zh-CN" sz="1600">
              <a:latin typeface="Times" pitchFamily="48" charset="0"/>
              <a:ea typeface="宋体" pitchFamily="2" charset="-122"/>
            </a:endParaRPr>
          </a:p>
          <a:p>
            <a:pPr algn="ctr">
              <a:spcBef>
                <a:spcPct val="0"/>
              </a:spcBef>
              <a:buClr>
                <a:schemeClr val="bg1"/>
              </a:buClr>
              <a:buSzTx/>
              <a:buFont typeface="Times" pitchFamily="48" charset="0"/>
              <a:buNone/>
            </a:pPr>
            <a:r>
              <a:rPr lang="en-US" altLang="zh-CN" sz="1600">
                <a:latin typeface="Times" pitchFamily="48" charset="0"/>
                <a:ea typeface="宋体" pitchFamily="2" charset="-122"/>
              </a:rPr>
              <a:t>File System</a:t>
            </a:r>
          </a:p>
          <a:p>
            <a:pPr algn="ctr">
              <a:spcBef>
                <a:spcPct val="0"/>
              </a:spcBef>
              <a:buClr>
                <a:schemeClr val="bg1"/>
              </a:buClr>
              <a:buSzTx/>
              <a:buFont typeface="Times" pitchFamily="48" charset="0"/>
              <a:buNone/>
            </a:pPr>
            <a:endParaRPr lang="en-US" altLang="zh-CN" sz="1600">
              <a:solidFill>
                <a:srgbClr val="333333"/>
              </a:solidFill>
              <a:latin typeface="Times" pitchFamily="48" charset="0"/>
              <a:ea typeface="宋体" pitchFamily="2" charset="-122"/>
            </a:endParaRPr>
          </a:p>
        </p:txBody>
      </p:sp>
      <p:sp>
        <p:nvSpPr>
          <p:cNvPr id="6" name="AutoShape 5"/>
          <p:cNvSpPr>
            <a:spLocks noChangeAspect="1" noChangeArrowheads="1"/>
          </p:cNvSpPr>
          <p:nvPr/>
        </p:nvSpPr>
        <p:spPr bwMode="auto">
          <a:xfrm>
            <a:off x="5271691" y="4249068"/>
            <a:ext cx="2020888" cy="642938"/>
          </a:xfrm>
          <a:prstGeom prst="flowChartManualInput">
            <a:avLst/>
          </a:prstGeom>
          <a:solidFill>
            <a:srgbClr val="66CCFF">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Storage component</a:t>
            </a:r>
          </a:p>
        </p:txBody>
      </p:sp>
      <p:sp>
        <p:nvSpPr>
          <p:cNvPr id="7" name="Rectangle 6"/>
          <p:cNvSpPr>
            <a:spLocks noChangeAspect="1" noChangeArrowheads="1"/>
          </p:cNvSpPr>
          <p:nvPr/>
        </p:nvSpPr>
        <p:spPr bwMode="auto">
          <a:xfrm>
            <a:off x="5133579" y="3715668"/>
            <a:ext cx="2297112" cy="2133600"/>
          </a:xfrm>
          <a:prstGeom prst="rect">
            <a:avLst/>
          </a:prstGeom>
          <a:noFill/>
          <a:ln w="19050">
            <a:solidFill>
              <a:schemeClr val="tx1"/>
            </a:solidFill>
            <a:prstDash val="dash"/>
            <a:miter lim="800000"/>
            <a:headEnd/>
            <a:tailEnd/>
          </a:ln>
          <a:effectLst/>
        </p:spPr>
        <p:txBody>
          <a:bodyPr wrap="none" anchor="ctr"/>
          <a:lstStyle/>
          <a:p>
            <a:endParaRPr lang="zh-CN" altLang="en-US"/>
          </a:p>
        </p:txBody>
      </p:sp>
      <p:sp>
        <p:nvSpPr>
          <p:cNvPr id="8" name="Line 7"/>
          <p:cNvSpPr>
            <a:spLocks noChangeAspect="1" noChangeShapeType="1"/>
          </p:cNvSpPr>
          <p:nvPr/>
        </p:nvSpPr>
        <p:spPr bwMode="auto">
          <a:xfrm flipH="1">
            <a:off x="6282929" y="2191668"/>
            <a:ext cx="0" cy="3810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9" name="Line 8"/>
          <p:cNvSpPr>
            <a:spLocks noChangeAspect="1" noChangeShapeType="1"/>
          </p:cNvSpPr>
          <p:nvPr/>
        </p:nvSpPr>
        <p:spPr bwMode="auto">
          <a:xfrm flipH="1">
            <a:off x="6274991" y="3182268"/>
            <a:ext cx="0" cy="5334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0" name="AutoShape 9"/>
          <p:cNvSpPr>
            <a:spLocks noChangeAspect="1" noChangeArrowheads="1"/>
          </p:cNvSpPr>
          <p:nvPr/>
        </p:nvSpPr>
        <p:spPr bwMode="auto">
          <a:xfrm>
            <a:off x="5360591" y="1886868"/>
            <a:ext cx="1795463" cy="292100"/>
          </a:xfrm>
          <a:prstGeom prst="flowChartAlternateProcess">
            <a:avLst/>
          </a:prstGeom>
          <a:solidFill>
            <a:srgbClr val="FF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Applications</a:t>
            </a:r>
          </a:p>
        </p:txBody>
      </p:sp>
      <p:pic>
        <p:nvPicPr>
          <p:cNvPr id="11" name="Picture 10" descr="drive"/>
          <p:cNvPicPr>
            <a:picLocks noChangeAspect="1" noChangeArrowheads="1"/>
          </p:cNvPicPr>
          <p:nvPr/>
        </p:nvPicPr>
        <p:blipFill>
          <a:blip r:embed="rId2" cstate="print"/>
          <a:srcRect/>
          <a:stretch>
            <a:fillRect/>
          </a:stretch>
        </p:blipFill>
        <p:spPr bwMode="auto">
          <a:xfrm>
            <a:off x="5868591" y="4965031"/>
            <a:ext cx="863600" cy="808037"/>
          </a:xfrm>
          <a:prstGeom prst="rect">
            <a:avLst/>
          </a:prstGeom>
          <a:noFill/>
        </p:spPr>
      </p:pic>
      <p:sp>
        <p:nvSpPr>
          <p:cNvPr id="12" name="Rectangle 11"/>
          <p:cNvSpPr>
            <a:spLocks noChangeAspect="1" noChangeArrowheads="1"/>
          </p:cNvSpPr>
          <p:nvPr/>
        </p:nvSpPr>
        <p:spPr bwMode="auto">
          <a:xfrm>
            <a:off x="1414066" y="1912268"/>
            <a:ext cx="1951038" cy="369888"/>
          </a:xfrm>
          <a:prstGeom prst="rect">
            <a:avLst/>
          </a:prstGeom>
          <a:noFill/>
          <a:ln w="9525">
            <a:noFill/>
            <a:miter lim="800000"/>
            <a:headEnd/>
            <a:tailEnd/>
          </a:ln>
          <a:effectLst/>
        </p:spPr>
        <p:txBody>
          <a:bodyPr wrap="none" anchor="ctr"/>
          <a:lstStyle/>
          <a:p>
            <a:endParaRPr lang="zh-CN" altLang="en-US"/>
          </a:p>
        </p:txBody>
      </p:sp>
      <p:sp>
        <p:nvSpPr>
          <p:cNvPr id="13" name="AutoShape 12"/>
          <p:cNvSpPr>
            <a:spLocks noChangeAspect="1" noChangeArrowheads="1"/>
          </p:cNvSpPr>
          <p:nvPr/>
        </p:nvSpPr>
        <p:spPr bwMode="auto">
          <a:xfrm>
            <a:off x="1474391" y="1886868"/>
            <a:ext cx="1797050" cy="292100"/>
          </a:xfrm>
          <a:prstGeom prst="flowChartAlternateProcess">
            <a:avLst/>
          </a:prstGeom>
          <a:solidFill>
            <a:srgbClr val="FF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Applications</a:t>
            </a:r>
          </a:p>
        </p:txBody>
      </p:sp>
      <p:sp>
        <p:nvSpPr>
          <p:cNvPr id="14" name="Rectangle 14"/>
          <p:cNvSpPr>
            <a:spLocks noChangeAspect="1" noChangeArrowheads="1"/>
          </p:cNvSpPr>
          <p:nvPr/>
        </p:nvSpPr>
        <p:spPr bwMode="auto">
          <a:xfrm>
            <a:off x="1395016" y="4647531"/>
            <a:ext cx="1987550" cy="225425"/>
          </a:xfrm>
          <a:prstGeom prst="rect">
            <a:avLst/>
          </a:prstGeom>
          <a:solidFill>
            <a:srgbClr val="00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Logical Block Interface</a:t>
            </a:r>
          </a:p>
        </p:txBody>
      </p:sp>
      <p:sp>
        <p:nvSpPr>
          <p:cNvPr id="15" name="Line 15"/>
          <p:cNvSpPr>
            <a:spLocks noChangeAspect="1" noChangeShapeType="1"/>
          </p:cNvSpPr>
          <p:nvPr/>
        </p:nvSpPr>
        <p:spPr bwMode="auto">
          <a:xfrm flipH="1">
            <a:off x="2388791" y="2191668"/>
            <a:ext cx="0" cy="5334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6" name="Line 16"/>
          <p:cNvSpPr>
            <a:spLocks noChangeAspect="1" noChangeShapeType="1"/>
          </p:cNvSpPr>
          <p:nvPr/>
        </p:nvSpPr>
        <p:spPr bwMode="auto">
          <a:xfrm flipH="1">
            <a:off x="2388791" y="4096668"/>
            <a:ext cx="0" cy="4572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7" name="Rectangle 17"/>
          <p:cNvSpPr>
            <a:spLocks noChangeAspect="1" noChangeArrowheads="1"/>
          </p:cNvSpPr>
          <p:nvPr/>
        </p:nvSpPr>
        <p:spPr bwMode="auto">
          <a:xfrm>
            <a:off x="1279129" y="4571331"/>
            <a:ext cx="2220912" cy="1277937"/>
          </a:xfrm>
          <a:prstGeom prst="rect">
            <a:avLst/>
          </a:prstGeom>
          <a:noFill/>
          <a:ln w="19050">
            <a:solidFill>
              <a:schemeClr val="tx1"/>
            </a:solidFill>
            <a:prstDash val="dash"/>
            <a:miter lim="800000"/>
            <a:headEnd/>
            <a:tailEnd/>
          </a:ln>
          <a:effectLst/>
        </p:spPr>
        <p:txBody>
          <a:bodyPr wrap="none" anchor="ctr"/>
          <a:lstStyle/>
          <a:p>
            <a:endParaRPr lang="zh-CN" altLang="en-US"/>
          </a:p>
        </p:txBody>
      </p:sp>
      <p:sp>
        <p:nvSpPr>
          <p:cNvPr id="18" name="Rectangle 18"/>
          <p:cNvSpPr>
            <a:spLocks noChangeAspect="1" noChangeArrowheads="1"/>
          </p:cNvSpPr>
          <p:nvPr/>
        </p:nvSpPr>
        <p:spPr bwMode="auto">
          <a:xfrm>
            <a:off x="1498204" y="2717131"/>
            <a:ext cx="1781175" cy="1379537"/>
          </a:xfrm>
          <a:prstGeom prst="rect">
            <a:avLst/>
          </a:prstGeom>
          <a:solidFill>
            <a:srgbClr val="66CCFF">
              <a:alpha val="50000"/>
            </a:srgbClr>
          </a:solidFill>
          <a:ln w="12700">
            <a:solidFill>
              <a:schemeClr val="tx1"/>
            </a:solidFill>
            <a:miter lim="800000"/>
            <a:headEnd/>
            <a:tailEnd/>
          </a:ln>
          <a:effectLst/>
        </p:spPr>
        <p:txBody>
          <a:bodyPr anchor="ctr"/>
          <a:lstStyle/>
          <a:p>
            <a:pPr algn="ctr">
              <a:spcBef>
                <a:spcPct val="10000"/>
              </a:spcBef>
              <a:buClr>
                <a:schemeClr val="bg1"/>
              </a:buClr>
              <a:buSzTx/>
              <a:buFont typeface="Times" pitchFamily="48" charset="0"/>
              <a:buNone/>
            </a:pPr>
            <a:r>
              <a:rPr lang="en-US" altLang="zh-CN" sz="1600">
                <a:latin typeface="Times" pitchFamily="48" charset="0"/>
                <a:ea typeface="宋体" pitchFamily="2" charset="-122"/>
              </a:rPr>
              <a:t>File System</a:t>
            </a:r>
          </a:p>
        </p:txBody>
      </p:sp>
      <p:pic>
        <p:nvPicPr>
          <p:cNvPr id="19" name="Picture 19" descr="drive"/>
          <p:cNvPicPr>
            <a:picLocks noChangeAspect="1" noChangeArrowheads="1"/>
          </p:cNvPicPr>
          <p:nvPr/>
        </p:nvPicPr>
        <p:blipFill>
          <a:blip r:embed="rId2" cstate="print"/>
          <a:srcRect/>
          <a:stretch>
            <a:fillRect/>
          </a:stretch>
        </p:blipFill>
        <p:spPr bwMode="auto">
          <a:xfrm>
            <a:off x="1931591" y="4952331"/>
            <a:ext cx="863600" cy="808037"/>
          </a:xfrm>
          <a:prstGeom prst="rect">
            <a:avLst/>
          </a:prstGeom>
          <a:noFill/>
        </p:spPr>
      </p:pic>
      <p:sp>
        <p:nvSpPr>
          <p:cNvPr id="20" name="Text Box 20"/>
          <p:cNvSpPr txBox="1">
            <a:spLocks noChangeArrowheads="1"/>
          </p:cNvSpPr>
          <p:nvPr/>
        </p:nvSpPr>
        <p:spPr bwMode="auto">
          <a:xfrm>
            <a:off x="1115616" y="1340768"/>
            <a:ext cx="2546350" cy="457200"/>
          </a:xfrm>
          <a:prstGeom prst="rect">
            <a:avLst/>
          </a:prstGeom>
          <a:noFill/>
          <a:ln w="9525">
            <a:noFill/>
            <a:miter lim="800000"/>
            <a:headEnd/>
            <a:tailEnd/>
          </a:ln>
          <a:effectLst/>
        </p:spPr>
        <p:txBody>
          <a:bodyPr wrap="none">
            <a:spAutoFit/>
          </a:bodyPr>
          <a:lstStyle/>
          <a:p>
            <a:pPr>
              <a:spcBef>
                <a:spcPct val="10000"/>
              </a:spcBef>
              <a:buClr>
                <a:schemeClr val="bg1"/>
              </a:buClr>
              <a:buSzTx/>
              <a:buFont typeface="Times" pitchFamily="48" charset="0"/>
              <a:buNone/>
            </a:pPr>
            <a:r>
              <a:rPr lang="en-US" altLang="zh-CN" sz="2400" u="sng" dirty="0">
                <a:latin typeface="Times" pitchFamily="48" charset="0"/>
                <a:ea typeface="宋体" pitchFamily="2" charset="-122"/>
              </a:rPr>
              <a:t>Traditional Storage</a:t>
            </a:r>
          </a:p>
        </p:txBody>
      </p:sp>
      <p:sp>
        <p:nvSpPr>
          <p:cNvPr id="21" name="Text Box 21"/>
          <p:cNvSpPr txBox="1">
            <a:spLocks noChangeArrowheads="1"/>
          </p:cNvSpPr>
          <p:nvPr/>
        </p:nvSpPr>
        <p:spPr bwMode="auto">
          <a:xfrm>
            <a:off x="4795441" y="1340768"/>
            <a:ext cx="3246958" cy="457200"/>
          </a:xfrm>
          <a:prstGeom prst="rect">
            <a:avLst/>
          </a:prstGeom>
          <a:noFill/>
          <a:ln w="9525">
            <a:noFill/>
            <a:miter lim="800000"/>
            <a:headEnd/>
            <a:tailEnd/>
          </a:ln>
          <a:effectLst/>
        </p:spPr>
        <p:txBody>
          <a:bodyPr wrap="square">
            <a:spAutoFit/>
          </a:bodyPr>
          <a:lstStyle/>
          <a:p>
            <a:pPr>
              <a:spcBef>
                <a:spcPct val="50000"/>
              </a:spcBef>
              <a:buClr>
                <a:schemeClr val="bg1"/>
              </a:buClr>
              <a:buSzTx/>
              <a:buFont typeface="Times" pitchFamily="48" charset="0"/>
              <a:buNone/>
            </a:pPr>
            <a:r>
              <a:rPr lang="en-US" altLang="zh-CN" sz="2400" u="sng" dirty="0">
                <a:latin typeface="Times" pitchFamily="48" charset="0"/>
                <a:ea typeface="宋体" pitchFamily="2" charset="-122"/>
              </a:rPr>
              <a:t>Object-based Storage</a:t>
            </a:r>
          </a:p>
        </p:txBody>
      </p:sp>
      <p:sp>
        <p:nvSpPr>
          <p:cNvPr id="22" name="Text Box 23"/>
          <p:cNvSpPr txBox="1">
            <a:spLocks noChangeArrowheads="1"/>
          </p:cNvSpPr>
          <p:nvPr/>
        </p:nvSpPr>
        <p:spPr bwMode="auto">
          <a:xfrm>
            <a:off x="1398191" y="5939756"/>
            <a:ext cx="1981200" cy="366712"/>
          </a:xfrm>
          <a:prstGeom prst="rect">
            <a:avLst/>
          </a:prstGeom>
          <a:noFill/>
          <a:ln w="9525">
            <a:noFill/>
            <a:miter lim="800000"/>
            <a:headEnd/>
            <a:tailEnd/>
          </a:ln>
          <a:effectLst/>
        </p:spPr>
        <p:txBody>
          <a:bodyPr>
            <a:spAutoFit/>
          </a:bodyPr>
          <a:lstStyle/>
          <a:p>
            <a:pPr algn="ctr">
              <a:spcBef>
                <a:spcPct val="10000"/>
              </a:spcBef>
              <a:buClr>
                <a:schemeClr val="bg1"/>
              </a:buClr>
              <a:buSzTx/>
              <a:buFont typeface="Times" pitchFamily="48" charset="0"/>
              <a:buNone/>
            </a:pPr>
            <a:r>
              <a:rPr lang="en-US" altLang="zh-CN" sz="1800" dirty="0">
                <a:latin typeface="Times" pitchFamily="48" charset="0"/>
                <a:ea typeface="宋体" pitchFamily="2" charset="-122"/>
              </a:rPr>
              <a:t>Hard Drive</a:t>
            </a:r>
          </a:p>
        </p:txBody>
      </p:sp>
      <p:sp>
        <p:nvSpPr>
          <p:cNvPr id="23" name="Text Box 25"/>
          <p:cNvSpPr txBox="1">
            <a:spLocks noChangeArrowheads="1"/>
          </p:cNvSpPr>
          <p:nvPr/>
        </p:nvSpPr>
        <p:spPr bwMode="auto">
          <a:xfrm>
            <a:off x="4522391" y="5942931"/>
            <a:ext cx="3581400" cy="668337"/>
          </a:xfrm>
          <a:prstGeom prst="rect">
            <a:avLst/>
          </a:prstGeom>
          <a:noFill/>
          <a:ln w="9525">
            <a:noFill/>
            <a:miter lim="800000"/>
            <a:headEnd/>
            <a:tailEnd/>
          </a:ln>
          <a:effectLst/>
        </p:spPr>
        <p:txBody>
          <a:bodyPr>
            <a:spAutoFit/>
          </a:bodyPr>
          <a:lstStyle/>
          <a:p>
            <a:pPr>
              <a:spcBef>
                <a:spcPct val="10000"/>
              </a:spcBef>
              <a:buClr>
                <a:schemeClr val="bg1"/>
              </a:buClr>
              <a:buSzTx/>
              <a:buFont typeface="Times" pitchFamily="48" charset="0"/>
              <a:buNone/>
            </a:pPr>
            <a:r>
              <a:rPr lang="en-US" altLang="zh-CN" sz="1800" dirty="0">
                <a:latin typeface="Times" pitchFamily="48" charset="0"/>
                <a:ea typeface="宋体" pitchFamily="2" charset="-122"/>
              </a:rPr>
              <a:t>Object-based Storage Device (OSD)</a:t>
            </a:r>
          </a:p>
          <a:p>
            <a:pPr>
              <a:spcBef>
                <a:spcPct val="10000"/>
              </a:spcBef>
              <a:buClr>
                <a:schemeClr val="bg1"/>
              </a:buClr>
              <a:buSzTx/>
              <a:buFont typeface="Times" pitchFamily="48" charset="0"/>
              <a:buNone/>
            </a:pPr>
            <a:endParaRPr lang="en-US" altLang="zh-CN" sz="1800" dirty="0">
              <a:latin typeface="Times" pitchFamily="48" charset="0"/>
              <a:ea typeface="宋体" pitchFamily="2" charset="-122"/>
            </a:endParaRPr>
          </a:p>
        </p:txBody>
      </p:sp>
      <p:sp>
        <p:nvSpPr>
          <p:cNvPr id="24" name="AutoShape 26" descr="Dark vertical"/>
          <p:cNvSpPr>
            <a:spLocks noChangeArrowheads="1"/>
          </p:cNvSpPr>
          <p:nvPr/>
        </p:nvSpPr>
        <p:spPr bwMode="auto">
          <a:xfrm>
            <a:off x="3661966" y="1528093"/>
            <a:ext cx="1133475" cy="127000"/>
          </a:xfrm>
          <a:prstGeom prst="rightArrow">
            <a:avLst>
              <a:gd name="adj1" fmla="val 50000"/>
              <a:gd name="adj2" fmla="val 223125"/>
            </a:avLst>
          </a:prstGeom>
          <a:gradFill rotWithShape="0">
            <a:gsLst>
              <a:gs pos="0">
                <a:srgbClr val="FFF80E">
                  <a:alpha val="63000"/>
                </a:srgbClr>
              </a:gs>
              <a:gs pos="100000">
                <a:srgbClr val="FFF80E">
                  <a:gamma/>
                  <a:shade val="46275"/>
                  <a:invGamma/>
                </a:srgbClr>
              </a:gs>
            </a:gsLst>
            <a:lin ang="0" scaled="1"/>
          </a:gradFill>
          <a:ln w="9525">
            <a:noFill/>
            <a:miter lim="800000"/>
            <a:headEnd/>
            <a:tailEnd/>
          </a:ln>
          <a:effectLst/>
        </p:spPr>
        <p:txBody>
          <a:bodyPr wrap="none" anchor="ctr"/>
          <a:lstStyle/>
          <a:p>
            <a:endParaRPr lang="zh-CN" altLang="en-US"/>
          </a:p>
        </p:txBody>
      </p:sp>
      <p:sp>
        <p:nvSpPr>
          <p:cNvPr id="25" name="AutoShape 27"/>
          <p:cNvSpPr>
            <a:spLocks noChangeArrowheads="1"/>
          </p:cNvSpPr>
          <p:nvPr/>
        </p:nvSpPr>
        <p:spPr bwMode="auto">
          <a:xfrm rot="20939586">
            <a:off x="3274616" y="2977481"/>
            <a:ext cx="2005013" cy="128587"/>
          </a:xfrm>
          <a:prstGeom prst="rightArrow">
            <a:avLst>
              <a:gd name="adj1" fmla="val 50000"/>
              <a:gd name="adj2" fmla="val 389816"/>
            </a:avLst>
          </a:prstGeom>
          <a:gradFill rotWithShape="0">
            <a:gsLst>
              <a:gs pos="0">
                <a:srgbClr val="66CCFF">
                  <a:alpha val="63000"/>
                </a:srgbClr>
              </a:gs>
              <a:gs pos="100000">
                <a:srgbClr val="66CCFF">
                  <a:gamma/>
                  <a:shade val="46275"/>
                  <a:invGamma/>
                </a:srgbClr>
              </a:gs>
            </a:gsLst>
            <a:lin ang="0" scaled="1"/>
          </a:gradFill>
          <a:ln w="9525">
            <a:noFill/>
            <a:miter lim="800000"/>
            <a:headEnd/>
            <a:tailEnd/>
          </a:ln>
          <a:effectLst/>
        </p:spPr>
        <p:txBody>
          <a:bodyPr wrap="none" anchor="ctr"/>
          <a:lstStyle/>
          <a:p>
            <a:endParaRPr lang="zh-CN" altLang="en-US"/>
          </a:p>
        </p:txBody>
      </p:sp>
      <p:sp>
        <p:nvSpPr>
          <p:cNvPr id="26" name="AutoShape 28"/>
          <p:cNvSpPr>
            <a:spLocks noChangeArrowheads="1"/>
          </p:cNvSpPr>
          <p:nvPr/>
        </p:nvSpPr>
        <p:spPr bwMode="auto">
          <a:xfrm rot="1546046">
            <a:off x="3174604" y="4120481"/>
            <a:ext cx="2193925" cy="128587"/>
          </a:xfrm>
          <a:prstGeom prst="rightArrow">
            <a:avLst>
              <a:gd name="adj1" fmla="val 50000"/>
              <a:gd name="adj2" fmla="val 426545"/>
            </a:avLst>
          </a:prstGeom>
          <a:gradFill rotWithShape="0">
            <a:gsLst>
              <a:gs pos="0">
                <a:srgbClr val="66CCFF">
                  <a:alpha val="63000"/>
                </a:srgbClr>
              </a:gs>
              <a:gs pos="100000">
                <a:srgbClr val="66CCFF">
                  <a:gamma/>
                  <a:shade val="46275"/>
                  <a:invGamma/>
                </a:srgbClr>
              </a:gs>
            </a:gsLst>
            <a:lin ang="0" scaled="1"/>
          </a:gradFill>
          <a:ln w="9525">
            <a:no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2419203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grpSp>
        <p:nvGrpSpPr>
          <p:cNvPr id="124" name="Group 42"/>
          <p:cNvGrpSpPr>
            <a:grpSpLocks/>
          </p:cNvGrpSpPr>
          <p:nvPr/>
        </p:nvGrpSpPr>
        <p:grpSpPr bwMode="auto">
          <a:xfrm>
            <a:off x="3198168" y="1628800"/>
            <a:ext cx="1524000" cy="1373188"/>
            <a:chOff x="4128" y="1440"/>
            <a:chExt cx="960" cy="865"/>
          </a:xfrm>
        </p:grpSpPr>
        <p:sp>
          <p:nvSpPr>
            <p:cNvPr id="125" name="AutoShape 43"/>
            <p:cNvSpPr>
              <a:spLocks noChangeArrowheads="1"/>
            </p:cNvSpPr>
            <p:nvPr/>
          </p:nvSpPr>
          <p:spPr bwMode="auto">
            <a:xfrm>
              <a:off x="4337" y="1728"/>
              <a:ext cx="559" cy="577"/>
            </a:xfrm>
            <a:prstGeom prst="smileyFace">
              <a:avLst>
                <a:gd name="adj" fmla="val 4653"/>
              </a:avLst>
            </a:prstGeom>
            <a:solidFill>
              <a:srgbClr val="FFFF00"/>
            </a:solidFill>
            <a:ln w="9525">
              <a:solidFill>
                <a:schemeClr val="tx1"/>
              </a:solidFill>
              <a:round/>
              <a:headEnd/>
              <a:tailEnd/>
            </a:ln>
            <a:effectLst/>
          </p:spPr>
          <p:txBody>
            <a:bodyPr wrap="none" anchor="ctr"/>
            <a:lstStyle/>
            <a:p>
              <a:endParaRPr lang="zh-CN" altLang="en-US"/>
            </a:p>
          </p:txBody>
        </p:sp>
        <p:sp>
          <p:nvSpPr>
            <p:cNvPr id="126" name="Text Box 44"/>
            <p:cNvSpPr txBox="1">
              <a:spLocks noChangeArrowheads="1"/>
            </p:cNvSpPr>
            <p:nvPr/>
          </p:nvSpPr>
          <p:spPr bwMode="auto">
            <a:xfrm>
              <a:off x="4128" y="1440"/>
              <a:ext cx="960" cy="231"/>
            </a:xfrm>
            <a:prstGeom prst="rect">
              <a:avLst/>
            </a:prstGeom>
            <a:noFill/>
            <a:ln w="9525">
              <a:noFill/>
              <a:miter lim="800000"/>
              <a:headEnd/>
              <a:tailEnd/>
            </a:ln>
            <a:effectLst/>
          </p:spPr>
          <p:txBody>
            <a:bodyPr>
              <a:spAutoFit/>
            </a:bodyPr>
            <a:lstStyle/>
            <a:p>
              <a:pPr algn="ctr">
                <a:spcBef>
                  <a:spcPct val="10000"/>
                </a:spcBef>
                <a:buClr>
                  <a:schemeClr val="bg1"/>
                </a:buClr>
                <a:buSzTx/>
                <a:buFont typeface="Times" pitchFamily="48" charset="0"/>
                <a:buNone/>
              </a:pPr>
              <a:r>
                <a:rPr lang="en-US" altLang="zh-CN" sz="1800" dirty="0">
                  <a:latin typeface="Times" pitchFamily="48" charset="0"/>
                  <a:ea typeface="宋体" pitchFamily="2" charset="-122"/>
                </a:rPr>
                <a:t>Client</a:t>
              </a:r>
            </a:p>
          </p:txBody>
        </p:sp>
      </p:grpSp>
      <p:grpSp>
        <p:nvGrpSpPr>
          <p:cNvPr id="127" name="Group 17"/>
          <p:cNvGrpSpPr>
            <a:grpSpLocks/>
          </p:cNvGrpSpPr>
          <p:nvPr/>
        </p:nvGrpSpPr>
        <p:grpSpPr bwMode="auto">
          <a:xfrm>
            <a:off x="683568" y="4295800"/>
            <a:ext cx="2667000" cy="1295400"/>
            <a:chOff x="768" y="2688"/>
            <a:chExt cx="1680" cy="816"/>
          </a:xfrm>
        </p:grpSpPr>
        <p:sp>
          <p:nvSpPr>
            <p:cNvPr id="128" name="Text Box 18"/>
            <p:cNvSpPr txBox="1">
              <a:spLocks noChangeArrowheads="1"/>
            </p:cNvSpPr>
            <p:nvPr/>
          </p:nvSpPr>
          <p:spPr bwMode="auto">
            <a:xfrm>
              <a:off x="768" y="3273"/>
              <a:ext cx="1680" cy="231"/>
            </a:xfrm>
            <a:prstGeom prst="rect">
              <a:avLst/>
            </a:prstGeom>
            <a:noFill/>
            <a:ln w="9525">
              <a:noFill/>
              <a:miter lim="800000"/>
              <a:headEnd/>
              <a:tailEnd/>
            </a:ln>
            <a:effectLst/>
          </p:spPr>
          <p:txBody>
            <a:bodyPr>
              <a:spAutoFit/>
            </a:bodyPr>
            <a:lstStyle/>
            <a:p>
              <a:pPr>
                <a:spcBef>
                  <a:spcPct val="10000"/>
                </a:spcBef>
                <a:buClr>
                  <a:schemeClr val="bg1"/>
                </a:buClr>
                <a:buSzTx/>
                <a:buFont typeface="Times" pitchFamily="48" charset="0"/>
                <a:buNone/>
              </a:pPr>
              <a:r>
                <a:rPr lang="en-US" altLang="zh-CN" sz="1800">
                  <a:latin typeface="Times" pitchFamily="48" charset="0"/>
                  <a:ea typeface="宋体" pitchFamily="2" charset="-122"/>
                </a:rPr>
                <a:t>Metadata Servers (MDS)</a:t>
              </a:r>
            </a:p>
          </p:txBody>
        </p:sp>
        <p:sp>
          <p:nvSpPr>
            <p:cNvPr id="129" name="AutoShape 19"/>
            <p:cNvSpPr>
              <a:spLocks noChangeArrowheads="1"/>
            </p:cNvSpPr>
            <p:nvPr/>
          </p:nvSpPr>
          <p:spPr bwMode="auto">
            <a:xfrm>
              <a:off x="1680" y="2688"/>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0" name="AutoShape 20"/>
            <p:cNvSpPr>
              <a:spLocks noChangeArrowheads="1"/>
            </p:cNvSpPr>
            <p:nvPr/>
          </p:nvSpPr>
          <p:spPr bwMode="auto">
            <a:xfrm>
              <a:off x="1824" y="2901"/>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1" name="AutoShape 21"/>
            <p:cNvSpPr>
              <a:spLocks noChangeArrowheads="1"/>
            </p:cNvSpPr>
            <p:nvPr/>
          </p:nvSpPr>
          <p:spPr bwMode="auto">
            <a:xfrm>
              <a:off x="1234" y="2688"/>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2" name="AutoShape 22"/>
            <p:cNvSpPr>
              <a:spLocks noChangeArrowheads="1"/>
            </p:cNvSpPr>
            <p:nvPr/>
          </p:nvSpPr>
          <p:spPr bwMode="auto">
            <a:xfrm>
              <a:off x="1351" y="2901"/>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3" name="AutoShape 23"/>
            <p:cNvSpPr>
              <a:spLocks noChangeArrowheads="1"/>
            </p:cNvSpPr>
            <p:nvPr/>
          </p:nvSpPr>
          <p:spPr bwMode="auto">
            <a:xfrm>
              <a:off x="768" y="2688"/>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sp>
          <p:nvSpPr>
            <p:cNvPr id="134" name="AutoShape 24"/>
            <p:cNvSpPr>
              <a:spLocks noChangeArrowheads="1"/>
            </p:cNvSpPr>
            <p:nvPr/>
          </p:nvSpPr>
          <p:spPr bwMode="auto">
            <a:xfrm>
              <a:off x="864" y="2901"/>
              <a:ext cx="336" cy="336"/>
            </a:xfrm>
            <a:prstGeom prst="cube">
              <a:avLst>
                <a:gd name="adj" fmla="val 25000"/>
              </a:avLst>
            </a:prstGeom>
            <a:solidFill>
              <a:srgbClr val="FF7C80"/>
            </a:solidFill>
            <a:ln w="9525">
              <a:solidFill>
                <a:schemeClr val="tx1"/>
              </a:solidFill>
              <a:miter lim="800000"/>
              <a:headEnd/>
              <a:tailEnd/>
            </a:ln>
            <a:effectLst/>
          </p:spPr>
          <p:txBody>
            <a:bodyPr wrap="none" anchor="ctr"/>
            <a:lstStyle/>
            <a:p>
              <a:endParaRPr lang="zh-CN" altLang="en-US"/>
            </a:p>
          </p:txBody>
        </p:sp>
      </p:grpSp>
      <p:sp>
        <p:nvSpPr>
          <p:cNvPr id="135" name="Line 7"/>
          <p:cNvSpPr>
            <a:spLocks noChangeAspect="1" noChangeShapeType="1"/>
          </p:cNvSpPr>
          <p:nvPr/>
        </p:nvSpPr>
        <p:spPr bwMode="auto">
          <a:xfrm flipH="1">
            <a:off x="3960168" y="3152800"/>
            <a:ext cx="0" cy="9144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36" name="AutoShape 3"/>
          <p:cNvSpPr>
            <a:spLocks noChangeAspect="1" noChangeArrowheads="1"/>
          </p:cNvSpPr>
          <p:nvPr/>
        </p:nvSpPr>
        <p:spPr bwMode="auto">
          <a:xfrm rot="10800000">
            <a:off x="2988618" y="2543200"/>
            <a:ext cx="2038350" cy="658813"/>
          </a:xfrm>
          <a:prstGeom prst="flowChartManualInput">
            <a:avLst/>
          </a:prstGeom>
          <a:solidFill>
            <a:srgbClr val="66CCFF">
              <a:alpha val="50000"/>
            </a:srgbClr>
          </a:solidFill>
          <a:ln w="12700">
            <a:solidFill>
              <a:schemeClr val="tx1"/>
            </a:solidFill>
            <a:miter lim="800000"/>
            <a:headEnd/>
            <a:tailEnd/>
          </a:ln>
          <a:effectLst/>
        </p:spPr>
        <p:txBody>
          <a:bodyPr rot="10800000" wrap="none" anchor="ctr"/>
          <a:lstStyle/>
          <a:p>
            <a:pPr algn="ctr">
              <a:spcBef>
                <a:spcPct val="0"/>
              </a:spcBef>
              <a:buClr>
                <a:schemeClr val="bg1"/>
              </a:buClr>
              <a:buSzTx/>
              <a:buFont typeface="Times" pitchFamily="48" charset="0"/>
              <a:buNone/>
            </a:pPr>
            <a:endParaRPr lang="en-US" altLang="zh-CN" sz="1600">
              <a:latin typeface="Times" pitchFamily="48" charset="0"/>
              <a:ea typeface="宋体" pitchFamily="2" charset="-122"/>
            </a:endParaRPr>
          </a:p>
          <a:p>
            <a:pPr algn="ctr">
              <a:spcBef>
                <a:spcPct val="0"/>
              </a:spcBef>
              <a:buClr>
                <a:schemeClr val="bg1"/>
              </a:buClr>
              <a:buSzTx/>
              <a:buFont typeface="Times" pitchFamily="48" charset="0"/>
              <a:buNone/>
            </a:pPr>
            <a:r>
              <a:rPr lang="en-US" altLang="zh-CN" sz="1600">
                <a:latin typeface="Times" pitchFamily="48" charset="0"/>
                <a:ea typeface="宋体" pitchFamily="2" charset="-122"/>
              </a:rPr>
              <a:t>File System</a:t>
            </a:r>
          </a:p>
          <a:p>
            <a:pPr algn="ctr">
              <a:spcBef>
                <a:spcPct val="0"/>
              </a:spcBef>
              <a:buClr>
                <a:schemeClr val="bg1"/>
              </a:buClr>
              <a:buSzTx/>
              <a:buFont typeface="Times" pitchFamily="48" charset="0"/>
              <a:buNone/>
            </a:pPr>
            <a:endParaRPr lang="en-US" altLang="zh-CN" sz="1600">
              <a:solidFill>
                <a:srgbClr val="333333"/>
              </a:solidFill>
              <a:latin typeface="Times" pitchFamily="48" charset="0"/>
              <a:ea typeface="宋体" pitchFamily="2" charset="-122"/>
            </a:endParaRPr>
          </a:p>
        </p:txBody>
      </p:sp>
      <p:sp>
        <p:nvSpPr>
          <p:cNvPr id="137" name="Line 6"/>
          <p:cNvSpPr>
            <a:spLocks noChangeAspect="1" noChangeShapeType="1"/>
          </p:cNvSpPr>
          <p:nvPr/>
        </p:nvSpPr>
        <p:spPr bwMode="auto">
          <a:xfrm flipH="1">
            <a:off x="3968106" y="2162200"/>
            <a:ext cx="0" cy="381000"/>
          </a:xfrm>
          <a:prstGeom prst="line">
            <a:avLst/>
          </a:prstGeom>
          <a:noFill/>
          <a:ln w="12700">
            <a:solidFill>
              <a:schemeClr val="tx2"/>
            </a:solidFill>
            <a:round/>
            <a:headEnd type="triangle" w="med" len="med"/>
            <a:tailEnd type="triangle" w="med" len="med"/>
          </a:ln>
          <a:effectLst/>
        </p:spPr>
        <p:txBody>
          <a:bodyPr/>
          <a:lstStyle/>
          <a:p>
            <a:endParaRPr lang="zh-CN" altLang="en-US"/>
          </a:p>
        </p:txBody>
      </p:sp>
      <p:sp>
        <p:nvSpPr>
          <p:cNvPr id="138" name="AutoShape 8"/>
          <p:cNvSpPr>
            <a:spLocks noChangeAspect="1" noChangeArrowheads="1"/>
          </p:cNvSpPr>
          <p:nvPr/>
        </p:nvSpPr>
        <p:spPr bwMode="auto">
          <a:xfrm>
            <a:off x="3045768" y="1857400"/>
            <a:ext cx="1795463" cy="292100"/>
          </a:xfrm>
          <a:prstGeom prst="flowChartAlternateProcess">
            <a:avLst/>
          </a:prstGeom>
          <a:solidFill>
            <a:srgbClr val="FFFF00">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a:latin typeface="Times" pitchFamily="48" charset="0"/>
                <a:ea typeface="宋体" pitchFamily="2" charset="-122"/>
              </a:rPr>
              <a:t>Applications</a:t>
            </a:r>
          </a:p>
        </p:txBody>
      </p:sp>
      <p:grpSp>
        <p:nvGrpSpPr>
          <p:cNvPr id="139" name="Group 11"/>
          <p:cNvGrpSpPr>
            <a:grpSpLocks/>
          </p:cNvGrpSpPr>
          <p:nvPr/>
        </p:nvGrpSpPr>
        <p:grpSpPr bwMode="auto">
          <a:xfrm>
            <a:off x="2207568" y="4067200"/>
            <a:ext cx="3581400" cy="2212975"/>
            <a:chOff x="1728" y="2688"/>
            <a:chExt cx="2256" cy="1394"/>
          </a:xfrm>
        </p:grpSpPr>
        <p:sp>
          <p:nvSpPr>
            <p:cNvPr id="140" name="AutoShape 4"/>
            <p:cNvSpPr>
              <a:spLocks noChangeAspect="1" noChangeArrowheads="1"/>
            </p:cNvSpPr>
            <p:nvPr/>
          </p:nvSpPr>
          <p:spPr bwMode="auto">
            <a:xfrm>
              <a:off x="2200" y="2784"/>
              <a:ext cx="1273" cy="405"/>
            </a:xfrm>
            <a:prstGeom prst="flowChartManualInput">
              <a:avLst/>
            </a:prstGeom>
            <a:solidFill>
              <a:srgbClr val="66CCFF">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Storage component</a:t>
              </a:r>
            </a:p>
          </p:txBody>
        </p:sp>
        <p:sp>
          <p:nvSpPr>
            <p:cNvPr id="141" name="Rectangle 5"/>
            <p:cNvSpPr>
              <a:spLocks noChangeAspect="1" noChangeArrowheads="1"/>
            </p:cNvSpPr>
            <p:nvPr/>
          </p:nvSpPr>
          <p:spPr bwMode="auto">
            <a:xfrm>
              <a:off x="2113" y="2688"/>
              <a:ext cx="1447" cy="1104"/>
            </a:xfrm>
            <a:prstGeom prst="rect">
              <a:avLst/>
            </a:prstGeom>
            <a:noFill/>
            <a:ln w="19050">
              <a:solidFill>
                <a:schemeClr val="tx1"/>
              </a:solidFill>
              <a:prstDash val="dash"/>
              <a:miter lim="800000"/>
              <a:headEnd/>
              <a:tailEnd/>
            </a:ln>
            <a:effectLst/>
          </p:spPr>
          <p:txBody>
            <a:bodyPr wrap="none" anchor="ctr"/>
            <a:lstStyle/>
            <a:p>
              <a:endParaRPr lang="zh-CN" altLang="en-US"/>
            </a:p>
          </p:txBody>
        </p:sp>
        <p:pic>
          <p:nvPicPr>
            <p:cNvPr id="142" name="Picture 9" descr="drive"/>
            <p:cNvPicPr>
              <a:picLocks noChangeAspect="1" noChangeArrowheads="1"/>
            </p:cNvPicPr>
            <p:nvPr/>
          </p:nvPicPr>
          <p:blipFill>
            <a:blip r:embed="rId2" cstate="print"/>
            <a:srcRect/>
            <a:stretch>
              <a:fillRect/>
            </a:stretch>
          </p:blipFill>
          <p:spPr bwMode="auto">
            <a:xfrm>
              <a:off x="2576" y="3235"/>
              <a:ext cx="544" cy="509"/>
            </a:xfrm>
            <a:prstGeom prst="rect">
              <a:avLst/>
            </a:prstGeom>
            <a:noFill/>
          </p:spPr>
        </p:pic>
        <p:sp>
          <p:nvSpPr>
            <p:cNvPr id="143" name="Text Box 10"/>
            <p:cNvSpPr txBox="1">
              <a:spLocks noChangeArrowheads="1"/>
            </p:cNvSpPr>
            <p:nvPr/>
          </p:nvSpPr>
          <p:spPr bwMode="auto">
            <a:xfrm>
              <a:off x="1728" y="3851"/>
              <a:ext cx="2256" cy="231"/>
            </a:xfrm>
            <a:prstGeom prst="rect">
              <a:avLst/>
            </a:prstGeom>
            <a:noFill/>
            <a:ln w="9525">
              <a:noFill/>
              <a:miter lim="800000"/>
              <a:headEnd/>
              <a:tailEnd/>
            </a:ln>
            <a:effectLst/>
          </p:spPr>
          <p:txBody>
            <a:bodyPr>
              <a:spAutoFit/>
            </a:bodyPr>
            <a:lstStyle/>
            <a:p>
              <a:pPr>
                <a:spcBef>
                  <a:spcPct val="10000"/>
                </a:spcBef>
                <a:buClr>
                  <a:schemeClr val="bg1"/>
                </a:buClr>
                <a:buSzTx/>
                <a:buFont typeface="Times" pitchFamily="48" charset="0"/>
                <a:buNone/>
              </a:pPr>
              <a:r>
                <a:rPr lang="en-US" altLang="zh-CN" sz="1800">
                  <a:latin typeface="Times" pitchFamily="48" charset="0"/>
                  <a:ea typeface="宋体" pitchFamily="2" charset="-122"/>
                </a:rPr>
                <a:t>Object-based Storage Device (OSD)</a:t>
              </a:r>
            </a:p>
          </p:txBody>
        </p:sp>
      </p:grpSp>
      <p:sp>
        <p:nvSpPr>
          <p:cNvPr id="144" name="AutoShape 12"/>
          <p:cNvSpPr>
            <a:spLocks noChangeAspect="1" noChangeArrowheads="1"/>
          </p:cNvSpPr>
          <p:nvPr/>
        </p:nvSpPr>
        <p:spPr bwMode="auto">
          <a:xfrm>
            <a:off x="3006081" y="2619400"/>
            <a:ext cx="2020887" cy="642938"/>
          </a:xfrm>
          <a:prstGeom prst="flowChartManualInput">
            <a:avLst/>
          </a:prstGeom>
          <a:solidFill>
            <a:srgbClr val="66CCFF">
              <a:alpha val="50000"/>
            </a:srgbClr>
          </a:solidFill>
          <a:ln w="12700">
            <a:solidFill>
              <a:schemeClr val="tx1"/>
            </a:solidFill>
            <a:miter lim="800000"/>
            <a:headEnd/>
            <a:tailEnd/>
          </a:ln>
          <a:effectLst/>
        </p:spPr>
        <p:txBody>
          <a:bodyPr wrap="none" anchor="ctr"/>
          <a:lstStyle/>
          <a:p>
            <a:pPr algn="ctr">
              <a:spcBef>
                <a:spcPct val="0"/>
              </a:spcBef>
              <a:buClr>
                <a:schemeClr val="bg1"/>
              </a:buClr>
              <a:buSzTx/>
              <a:buFont typeface="Times" pitchFamily="48" charset="0"/>
              <a:buNone/>
            </a:pPr>
            <a:r>
              <a:rPr lang="en-US" altLang="zh-CN" sz="1600" dirty="0">
                <a:latin typeface="Times" pitchFamily="48" charset="0"/>
                <a:ea typeface="宋体" pitchFamily="2" charset="-122"/>
              </a:rPr>
              <a:t>Metadata Manager</a:t>
            </a:r>
          </a:p>
        </p:txBody>
      </p:sp>
      <p:sp>
        <p:nvSpPr>
          <p:cNvPr id="145" name="Freeform 14"/>
          <p:cNvSpPr>
            <a:spLocks noChangeAspect="1"/>
          </p:cNvSpPr>
          <p:nvPr/>
        </p:nvSpPr>
        <p:spPr bwMode="auto">
          <a:xfrm>
            <a:off x="4214168" y="3160738"/>
            <a:ext cx="1971675" cy="1092200"/>
          </a:xfrm>
          <a:custGeom>
            <a:avLst/>
            <a:gdLst/>
            <a:ahLst/>
            <a:cxnLst>
              <a:cxn ang="0">
                <a:pos x="0" y="0"/>
              </a:cxn>
              <a:cxn ang="0">
                <a:pos x="1242" y="688"/>
              </a:cxn>
            </a:cxnLst>
            <a:rect l="0" t="0" r="r" b="b"/>
            <a:pathLst>
              <a:path w="1242" h="688">
                <a:moveTo>
                  <a:pt x="0" y="0"/>
                </a:moveTo>
                <a:lnTo>
                  <a:pt x="1242" y="688"/>
                </a:lnTo>
              </a:path>
            </a:pathLst>
          </a:custGeom>
          <a:noFill/>
          <a:ln w="12700">
            <a:solidFill>
              <a:schemeClr val="tx2"/>
            </a:solidFill>
            <a:round/>
            <a:headEnd type="triangle" w="med" len="med"/>
            <a:tailEnd type="triangle" w="med" len="med"/>
          </a:ln>
          <a:effectLst/>
        </p:spPr>
        <p:txBody>
          <a:bodyPr/>
          <a:lstStyle/>
          <a:p>
            <a:endParaRPr lang="zh-CN" altLang="en-US"/>
          </a:p>
        </p:txBody>
      </p:sp>
      <p:sp>
        <p:nvSpPr>
          <p:cNvPr id="146" name="Freeform 15"/>
          <p:cNvSpPr>
            <a:spLocks noChangeAspect="1"/>
          </p:cNvSpPr>
          <p:nvPr/>
        </p:nvSpPr>
        <p:spPr bwMode="auto">
          <a:xfrm>
            <a:off x="2196456" y="3171850"/>
            <a:ext cx="1554162" cy="1057275"/>
          </a:xfrm>
          <a:custGeom>
            <a:avLst/>
            <a:gdLst/>
            <a:ahLst/>
            <a:cxnLst>
              <a:cxn ang="0">
                <a:pos x="0" y="666"/>
              </a:cxn>
              <a:cxn ang="0">
                <a:pos x="979" y="0"/>
              </a:cxn>
            </a:cxnLst>
            <a:rect l="0" t="0" r="r" b="b"/>
            <a:pathLst>
              <a:path w="979" h="666">
                <a:moveTo>
                  <a:pt x="0" y="666"/>
                </a:moveTo>
                <a:lnTo>
                  <a:pt x="979" y="0"/>
                </a:lnTo>
              </a:path>
            </a:pathLst>
          </a:custGeom>
          <a:noFill/>
          <a:ln w="12700">
            <a:solidFill>
              <a:schemeClr val="tx2"/>
            </a:solidFill>
            <a:round/>
            <a:headEnd type="triangle" w="med" len="med"/>
            <a:tailEnd type="triangle" w="med" len="med"/>
          </a:ln>
          <a:effectLst/>
        </p:spPr>
        <p:txBody>
          <a:bodyPr/>
          <a:lstStyle/>
          <a:p>
            <a:endParaRPr lang="zh-CN" altLang="en-US"/>
          </a:p>
        </p:txBody>
      </p:sp>
      <p:sp>
        <p:nvSpPr>
          <p:cNvPr id="147" name="Freeform 16"/>
          <p:cNvSpPr>
            <a:spLocks noChangeAspect="1"/>
          </p:cNvSpPr>
          <p:nvPr/>
        </p:nvSpPr>
        <p:spPr bwMode="auto">
          <a:xfrm>
            <a:off x="3098156" y="4502175"/>
            <a:ext cx="2160587" cy="1588"/>
          </a:xfrm>
          <a:custGeom>
            <a:avLst/>
            <a:gdLst/>
            <a:ahLst/>
            <a:cxnLst>
              <a:cxn ang="0">
                <a:pos x="0" y="0"/>
              </a:cxn>
              <a:cxn ang="0">
                <a:pos x="1361" y="0"/>
              </a:cxn>
            </a:cxnLst>
            <a:rect l="0" t="0" r="r" b="b"/>
            <a:pathLst>
              <a:path w="1361" h="1">
                <a:moveTo>
                  <a:pt x="0" y="0"/>
                </a:moveTo>
                <a:lnTo>
                  <a:pt x="1361" y="0"/>
                </a:lnTo>
              </a:path>
            </a:pathLst>
          </a:custGeom>
          <a:noFill/>
          <a:ln w="12700">
            <a:solidFill>
              <a:schemeClr val="tx2"/>
            </a:solidFill>
            <a:round/>
            <a:headEnd type="triangle" w="med" len="med"/>
            <a:tailEnd type="triangle" w="med" len="med"/>
          </a:ln>
          <a:effectLst/>
        </p:spPr>
        <p:txBody>
          <a:bodyPr/>
          <a:lstStyle/>
          <a:p>
            <a:endParaRPr lang="zh-CN" altLang="en-US"/>
          </a:p>
        </p:txBody>
      </p:sp>
      <p:grpSp>
        <p:nvGrpSpPr>
          <p:cNvPr id="148" name="Group 25"/>
          <p:cNvGrpSpPr>
            <a:grpSpLocks/>
          </p:cNvGrpSpPr>
          <p:nvPr/>
        </p:nvGrpSpPr>
        <p:grpSpPr bwMode="auto">
          <a:xfrm>
            <a:off x="5357168" y="4424388"/>
            <a:ext cx="3175000" cy="1243012"/>
            <a:chOff x="3552" y="2760"/>
            <a:chExt cx="2000" cy="783"/>
          </a:xfrm>
        </p:grpSpPr>
        <p:sp>
          <p:nvSpPr>
            <p:cNvPr id="149" name="Text Box 26"/>
            <p:cNvSpPr txBox="1">
              <a:spLocks noChangeArrowheads="1"/>
            </p:cNvSpPr>
            <p:nvPr/>
          </p:nvSpPr>
          <p:spPr bwMode="auto">
            <a:xfrm>
              <a:off x="3600" y="3312"/>
              <a:ext cx="1952" cy="231"/>
            </a:xfrm>
            <a:prstGeom prst="rect">
              <a:avLst/>
            </a:prstGeom>
            <a:noFill/>
            <a:ln w="9525">
              <a:noFill/>
              <a:miter lim="800000"/>
              <a:headEnd/>
              <a:tailEnd/>
            </a:ln>
            <a:effectLst/>
          </p:spPr>
          <p:txBody>
            <a:bodyPr wrap="none">
              <a:spAutoFit/>
            </a:bodyPr>
            <a:lstStyle/>
            <a:p>
              <a:pPr>
                <a:spcBef>
                  <a:spcPct val="10000"/>
                </a:spcBef>
                <a:buClr>
                  <a:schemeClr val="bg1"/>
                </a:buClr>
                <a:buSzTx/>
                <a:buFont typeface="Times" pitchFamily="48" charset="0"/>
                <a:buNone/>
              </a:pPr>
              <a:r>
                <a:rPr lang="en-US" altLang="zh-CN" sz="1800">
                  <a:latin typeface="Times" pitchFamily="48" charset="0"/>
                  <a:ea typeface="宋体" pitchFamily="2" charset="-122"/>
                </a:rPr>
                <a:t>Object Storage Devices (OSDs)</a:t>
              </a:r>
            </a:p>
          </p:txBody>
        </p:sp>
        <p:sp>
          <p:nvSpPr>
            <p:cNvPr id="150" name="AutoShape 27"/>
            <p:cNvSpPr>
              <a:spLocks noChangeArrowheads="1"/>
            </p:cNvSpPr>
            <p:nvPr/>
          </p:nvSpPr>
          <p:spPr bwMode="auto">
            <a:xfrm>
              <a:off x="4719"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1" name="AutoShape 28"/>
            <p:cNvSpPr>
              <a:spLocks noChangeArrowheads="1"/>
            </p:cNvSpPr>
            <p:nvPr/>
          </p:nvSpPr>
          <p:spPr bwMode="auto">
            <a:xfrm>
              <a:off x="4835"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2" name="AutoShape 29"/>
            <p:cNvSpPr>
              <a:spLocks noChangeArrowheads="1"/>
            </p:cNvSpPr>
            <p:nvPr/>
          </p:nvSpPr>
          <p:spPr bwMode="auto">
            <a:xfrm>
              <a:off x="4952"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3" name="AutoShape 30"/>
            <p:cNvSpPr>
              <a:spLocks noChangeArrowheads="1"/>
            </p:cNvSpPr>
            <p:nvPr/>
          </p:nvSpPr>
          <p:spPr bwMode="auto">
            <a:xfrm>
              <a:off x="4427"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4" name="AutoShape 31"/>
            <p:cNvSpPr>
              <a:spLocks noChangeArrowheads="1"/>
            </p:cNvSpPr>
            <p:nvPr/>
          </p:nvSpPr>
          <p:spPr bwMode="auto">
            <a:xfrm>
              <a:off x="4544"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5" name="AutoShape 32"/>
            <p:cNvSpPr>
              <a:spLocks noChangeArrowheads="1"/>
            </p:cNvSpPr>
            <p:nvPr/>
          </p:nvSpPr>
          <p:spPr bwMode="auto">
            <a:xfrm>
              <a:off x="4660"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6" name="AutoShape 33"/>
            <p:cNvSpPr>
              <a:spLocks noChangeArrowheads="1"/>
            </p:cNvSpPr>
            <p:nvPr/>
          </p:nvSpPr>
          <p:spPr bwMode="auto">
            <a:xfrm>
              <a:off x="4135"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7" name="AutoShape 34"/>
            <p:cNvSpPr>
              <a:spLocks noChangeArrowheads="1"/>
            </p:cNvSpPr>
            <p:nvPr/>
          </p:nvSpPr>
          <p:spPr bwMode="auto">
            <a:xfrm>
              <a:off x="4252"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8" name="AutoShape 35"/>
            <p:cNvSpPr>
              <a:spLocks noChangeArrowheads="1"/>
            </p:cNvSpPr>
            <p:nvPr/>
          </p:nvSpPr>
          <p:spPr bwMode="auto">
            <a:xfrm>
              <a:off x="4369"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59" name="AutoShape 36"/>
            <p:cNvSpPr>
              <a:spLocks noChangeArrowheads="1"/>
            </p:cNvSpPr>
            <p:nvPr/>
          </p:nvSpPr>
          <p:spPr bwMode="auto">
            <a:xfrm>
              <a:off x="3844"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0" name="AutoShape 37"/>
            <p:cNvSpPr>
              <a:spLocks noChangeArrowheads="1"/>
            </p:cNvSpPr>
            <p:nvPr/>
          </p:nvSpPr>
          <p:spPr bwMode="auto">
            <a:xfrm>
              <a:off x="3960"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1" name="AutoShape 38"/>
            <p:cNvSpPr>
              <a:spLocks noChangeArrowheads="1"/>
            </p:cNvSpPr>
            <p:nvPr/>
          </p:nvSpPr>
          <p:spPr bwMode="auto">
            <a:xfrm>
              <a:off x="4077"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2" name="AutoShape 39"/>
            <p:cNvSpPr>
              <a:spLocks noChangeArrowheads="1"/>
            </p:cNvSpPr>
            <p:nvPr/>
          </p:nvSpPr>
          <p:spPr bwMode="auto">
            <a:xfrm>
              <a:off x="3552" y="2760"/>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3" name="AutoShape 40"/>
            <p:cNvSpPr>
              <a:spLocks noChangeArrowheads="1"/>
            </p:cNvSpPr>
            <p:nvPr/>
          </p:nvSpPr>
          <p:spPr bwMode="auto">
            <a:xfrm>
              <a:off x="3669" y="2876"/>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sp>
          <p:nvSpPr>
            <p:cNvPr id="164" name="AutoShape 41"/>
            <p:cNvSpPr>
              <a:spLocks noChangeArrowheads="1"/>
            </p:cNvSpPr>
            <p:nvPr/>
          </p:nvSpPr>
          <p:spPr bwMode="auto">
            <a:xfrm>
              <a:off x="3785" y="2993"/>
              <a:ext cx="175" cy="175"/>
            </a:xfrm>
            <a:prstGeom prst="can">
              <a:avLst>
                <a:gd name="adj" fmla="val 25000"/>
              </a:avLst>
            </a:prstGeom>
            <a:solidFill>
              <a:srgbClr val="99CCFF"/>
            </a:solidFill>
            <a:ln w="9525">
              <a:solidFill>
                <a:schemeClr val="tx1"/>
              </a:solidFill>
              <a:round/>
              <a:headEnd/>
              <a:tailEnd/>
            </a:ln>
            <a:effectLst/>
          </p:spPr>
          <p:txBody>
            <a:bodyPr wrap="none" anchor="ctr"/>
            <a:lstStyle/>
            <a:p>
              <a:endParaRPr lang="zh-CN" altLang="en-US"/>
            </a:p>
          </p:txBody>
        </p:sp>
      </p:grpSp>
      <p:sp>
        <p:nvSpPr>
          <p:cNvPr id="165" name="AutoShape 46"/>
          <p:cNvSpPr>
            <a:spLocks noChangeAspect="1" noChangeArrowheads="1"/>
          </p:cNvSpPr>
          <p:nvPr/>
        </p:nvSpPr>
        <p:spPr bwMode="auto">
          <a:xfrm rot="10800000">
            <a:off x="2969568" y="2543200"/>
            <a:ext cx="2038350" cy="658813"/>
          </a:xfrm>
          <a:prstGeom prst="flowChartManualInput">
            <a:avLst/>
          </a:prstGeom>
          <a:solidFill>
            <a:srgbClr val="66CCFF">
              <a:alpha val="50000"/>
            </a:srgbClr>
          </a:solidFill>
          <a:ln w="12700">
            <a:solidFill>
              <a:schemeClr val="tx1"/>
            </a:solidFill>
            <a:miter lim="800000"/>
            <a:headEnd/>
            <a:tailEnd/>
          </a:ln>
          <a:effectLst/>
        </p:spPr>
        <p:txBody>
          <a:bodyPr rot="10800000" wrap="none" anchor="ctr"/>
          <a:lstStyle/>
          <a:p>
            <a:pPr algn="ctr">
              <a:spcBef>
                <a:spcPct val="0"/>
              </a:spcBef>
              <a:buClr>
                <a:schemeClr val="bg1"/>
              </a:buClr>
              <a:buSzTx/>
              <a:buFont typeface="Times" pitchFamily="48" charset="0"/>
              <a:buNone/>
            </a:pPr>
            <a:r>
              <a:rPr lang="en-US" altLang="zh-CN" sz="1600" dirty="0">
                <a:solidFill>
                  <a:srgbClr val="333333"/>
                </a:solidFill>
                <a:latin typeface="Times" pitchFamily="48" charset="0"/>
                <a:ea typeface="宋体" pitchFamily="2" charset="-122"/>
              </a:rPr>
              <a:t>Client</a:t>
            </a:r>
          </a:p>
        </p:txBody>
      </p:sp>
    </p:spTree>
    <p:extLst>
      <p:ext uri="{BB962C8B-B14F-4D97-AF65-F5344CB8AC3E}">
        <p14:creationId xmlns:p14="http://schemas.microsoft.com/office/powerpoint/2010/main" val="411790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139"/>
                                        </p:tgtEl>
                                        <p:attrNameLst>
                                          <p:attrName>ppt_x</p:attrName>
                                          <p:attrName>ppt_y</p:attrName>
                                        </p:attrNameLst>
                                      </p:cBhvr>
                                    </p:animMotion>
                                  </p:childTnLst>
                                </p:cTn>
                              </p:par>
                              <p:par>
                                <p:cTn id="7" presetID="1" presetClass="exit" presetSubtype="0" fill="hold" grpId="0" nodeType="withEffect">
                                  <p:stCondLst>
                                    <p:cond delay="0"/>
                                  </p:stCondLst>
                                  <p:childTnLst>
                                    <p:set>
                                      <p:cBhvr>
                                        <p:cTn id="8" dur="1" fill="hold">
                                          <p:stCondLst>
                                            <p:cond delay="0"/>
                                          </p:stCondLst>
                                        </p:cTn>
                                        <p:tgtEl>
                                          <p:spTgt spid="13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par>
                                <p:cTn id="11" presetID="0" presetClass="path" presetSubtype="0" accel="50000" decel="50000" fill="hold" grpId="1" nodeType="withEffect">
                                  <p:stCondLst>
                                    <p:cond delay="0"/>
                                  </p:stCondLst>
                                  <p:childTnLst>
                                    <p:animMotion origin="layout" path="M -3.05556E-6 3.19149E-6 L -0.20607 0.2308 " pathEditMode="relative" rAng="0" ptsTypes="AA">
                                      <p:cBhvr>
                                        <p:cTn id="12" dur="2000" fill="hold"/>
                                        <p:tgtEl>
                                          <p:spTgt spid="144"/>
                                        </p:tgtEl>
                                        <p:attrNameLst>
                                          <p:attrName>ppt_x</p:attrName>
                                          <p:attrName>ppt_y</p:attrName>
                                        </p:attrNameLst>
                                      </p:cBhvr>
                                      <p:rCtr x="-10300" y="11500"/>
                                    </p:animMotion>
                                  </p:childTnLst>
                                </p:cTn>
                              </p:par>
                              <p:par>
                                <p:cTn id="13" presetID="1" presetClass="exit" presetSubtype="0" fill="hold" grpId="0" nodeType="withEffect">
                                  <p:stCondLst>
                                    <p:cond delay="0"/>
                                  </p:stCondLst>
                                  <p:childTnLst>
                                    <p:set>
                                      <p:cBhvr>
                                        <p:cTn id="14" dur="1" fill="hold">
                                          <p:stCondLst>
                                            <p:cond delay="0"/>
                                          </p:stCondLst>
                                        </p:cTn>
                                        <p:tgtEl>
                                          <p:spTgt spid="136"/>
                                        </p:tgtEl>
                                        <p:attrNameLst>
                                          <p:attrName>style.visibility</p:attrName>
                                        </p:attrNameLst>
                                      </p:cBhvr>
                                      <p:to>
                                        <p:strVal val="hidden"/>
                                      </p:to>
                                    </p:set>
                                  </p:childTnLst>
                                </p:cTn>
                              </p:par>
                              <p:par>
                                <p:cTn id="15" presetID="1" presetClass="entr" presetSubtype="0" fill="hold" grpId="1" nodeType="with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145"/>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4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4"/>
                                        </p:tgtEl>
                                        <p:attrNameLst>
                                          <p:attrName>style.visibility</p:attrName>
                                        </p:attrNameLst>
                                      </p:cBhvr>
                                      <p:to>
                                        <p:strVal val="visible"/>
                                      </p:to>
                                    </p:set>
                                  </p:childTnLst>
                                </p:cTn>
                              </p:par>
                              <p:par>
                                <p:cTn id="30" presetID="1" presetClass="exit" presetSubtype="0" fill="hold" grpId="2" nodeType="withEffect">
                                  <p:stCondLst>
                                    <p:cond delay="0"/>
                                  </p:stCondLst>
                                  <p:childTnLst>
                                    <p:set>
                                      <p:cBhvr>
                                        <p:cTn id="31" dur="1" fill="hold">
                                          <p:stCondLst>
                                            <p:cond delay="0"/>
                                          </p:stCondLst>
                                        </p:cTn>
                                        <p:tgtEl>
                                          <p:spTgt spid="165"/>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37"/>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13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7"/>
                                        </p:tgtEl>
                                        <p:attrNameLst>
                                          <p:attrName>style.visibility</p:attrName>
                                        </p:attrNameLst>
                                      </p:cBhvr>
                                      <p:to>
                                        <p:strVal val="visible"/>
                                      </p:to>
                                    </p:set>
                                  </p:childTnLst>
                                </p:cTn>
                              </p:par>
                              <p:par>
                                <p:cTn id="40" presetID="1" presetClass="exit" presetSubtype="0" fill="hold" grpId="2" nodeType="withEffect">
                                  <p:stCondLst>
                                    <p:cond delay="0"/>
                                  </p:stCondLst>
                                  <p:childTnLst>
                                    <p:set>
                                      <p:cBhvr>
                                        <p:cTn id="41" dur="1" fill="hold">
                                          <p:stCondLst>
                                            <p:cond delay="0"/>
                                          </p:stCondLst>
                                        </p:cTn>
                                        <p:tgtEl>
                                          <p:spTgt spid="14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48"/>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139"/>
                                        </p:tgtEl>
                                        <p:attrNameLst>
                                          <p:attrName>style.visibility</p:attrName>
                                        </p:attrNameLst>
                                      </p:cBhvr>
                                      <p:to>
                                        <p:strVal val="hidden"/>
                                      </p:to>
                                    </p:set>
                                  </p:childTnLst>
                                </p:cTn>
                              </p:par>
                              <p:par>
                                <p:cTn id="48" presetID="1" presetClass="exit" presetSubtype="0" fill="hold" grpId="0" nodeType="withEffect">
                                  <p:stCondLst>
                                    <p:cond delay="0"/>
                                  </p:stCondLst>
                                  <p:childTnLst>
                                    <p:set>
                                      <p:cBhvr>
                                        <p:cTn id="49" dur="1" fill="hold">
                                          <p:stCondLst>
                                            <p:cond delay="0"/>
                                          </p:stCondLst>
                                        </p:cTn>
                                        <p:tgtEl>
                                          <p:spTgt spid="1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38" grpId="0" animBg="1"/>
      <p:bldP spid="144" grpId="0" animBg="1"/>
      <p:bldP spid="144" grpId="1" animBg="1"/>
      <p:bldP spid="144" grpId="2" animBg="1"/>
      <p:bldP spid="145" grpId="0" animBg="1"/>
      <p:bldP spid="146" grpId="0" animBg="1"/>
      <p:bldP spid="147" grpId="0" animBg="1"/>
      <p:bldP spid="165" grpId="0" animBg="1"/>
      <p:bldP spid="165" grpId="1" animBg="1"/>
      <p:bldP spid="165"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stretch>
            <a:fillRect/>
          </a:stretch>
        </p:blipFill>
        <p:spPr bwMode="auto">
          <a:xfrm>
            <a:off x="360000" y="1080000"/>
            <a:ext cx="8460000" cy="561721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a:t>Object Decomposition</a:t>
            </a:r>
            <a:endParaRPr lang="zh-CN" altLang="en-US" dirty="0"/>
          </a:p>
        </p:txBody>
      </p:sp>
    </p:spTree>
    <p:extLst>
      <p:ext uri="{BB962C8B-B14F-4D97-AF65-F5344CB8AC3E}">
        <p14:creationId xmlns:p14="http://schemas.microsoft.com/office/powerpoint/2010/main" val="580699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stretch>
            <a:fillRect/>
          </a:stretch>
        </p:blipFill>
        <p:spPr bwMode="auto">
          <a:xfrm>
            <a:off x="360000" y="1080000"/>
            <a:ext cx="8460000" cy="561721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a:t>对象存储系统组成</a:t>
            </a:r>
          </a:p>
        </p:txBody>
      </p:sp>
      <p:sp>
        <p:nvSpPr>
          <p:cNvPr id="3" name="矩形 2"/>
          <p:cNvSpPr/>
          <p:nvPr/>
        </p:nvSpPr>
        <p:spPr>
          <a:xfrm>
            <a:off x="152400" y="5544749"/>
            <a:ext cx="5309287" cy="7571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nSpc>
                <a:spcPct val="120000"/>
              </a:lnSpc>
              <a:buClr>
                <a:srgbClr val="FF0000"/>
              </a:buClr>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(Object)</a:t>
            </a: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包含文件数据以及相关的属性信息，可以进行自我管理</a:t>
            </a:r>
          </a:p>
        </p:txBody>
      </p:sp>
      <p:sp>
        <p:nvSpPr>
          <p:cNvPr id="4" name="矩形 3"/>
          <p:cNvSpPr/>
          <p:nvPr/>
        </p:nvSpPr>
        <p:spPr>
          <a:xfrm>
            <a:off x="4444313" y="4418535"/>
            <a:ext cx="4230130" cy="72885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nSpc>
                <a:spcPct val="120000"/>
              </a:lnSpc>
              <a:buClr>
                <a:srgbClr val="FF0000"/>
              </a:buClr>
              <a:buSzPct val="73000"/>
              <a:defRPr/>
            </a:pP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OSD（Object-based Storage Device)</a:t>
            </a:r>
          </a:p>
          <a:p>
            <a:pPr marL="0" lvl="1">
              <a:lnSpc>
                <a:spcPct val="120000"/>
              </a:lnSpc>
              <a:defRPr/>
            </a:pPr>
            <a:r>
              <a:rPr lang="zh-CN" altLang="zh-CN" sz="1600" i="1" dirty="0">
                <a:latin typeface="Times New Roman" panose="02020603050405020304" pitchFamily="18" charset="0"/>
                <a:ea typeface="黑体" panose="02010609060101010101" pitchFamily="49" charset="-122"/>
                <a:cs typeface="Times New Roman" panose="02020603050405020304" pitchFamily="18" charset="0"/>
              </a:rPr>
              <a:t>智能设备，是</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i="1" dirty="0">
                <a:latin typeface="Times New Roman" panose="02020603050405020304" pitchFamily="18" charset="0"/>
                <a:ea typeface="黑体" panose="02010609060101010101" pitchFamily="49" charset="-122"/>
                <a:cs typeface="Times New Roman" panose="02020603050405020304" pitchFamily="18" charset="0"/>
              </a:rPr>
              <a:t>Object</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i="1" dirty="0">
                <a:latin typeface="Times New Roman" panose="02020603050405020304" pitchFamily="18" charset="0"/>
                <a:ea typeface="黑体" panose="02010609060101010101" pitchFamily="49" charset="-122"/>
                <a:cs typeface="Times New Roman" panose="02020603050405020304" pitchFamily="18" charset="0"/>
              </a:rPr>
              <a:t>的集合 </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152400" y="1548904"/>
            <a:ext cx="5902411" cy="7571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nSpc>
                <a:spcPct val="120000"/>
              </a:lnSpc>
              <a:buClr>
                <a:srgbClr val="FF0000"/>
              </a:buClr>
              <a:buSzPct val="73000"/>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文件系统客户端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(Client)</a:t>
            </a:r>
            <a:endParaRPr lang="zh-CN" altLang="zh-CN" sz="2000" b="1"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运行在客户端上，将应用程序的文件系统请求传输至</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MDS</a:t>
            </a: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OSD</a:t>
            </a:r>
            <a:endParaRPr lang="zh-CN" altLang="en-US" sz="1600" i="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4444313" y="2552916"/>
            <a:ext cx="4660962" cy="7571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nSpc>
                <a:spcPct val="120000"/>
              </a:lnSpc>
              <a:buClr>
                <a:srgbClr val="FF0000"/>
              </a:buClr>
              <a:buSzPct val="73000"/>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元数据服务器 </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(Metadata Server</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MDS)</a:t>
            </a: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提供元数据服务，保证 </a:t>
            </a:r>
            <a:r>
              <a:rPr lang="en-US" altLang="zh-CN" sz="1600" i="1" dirty="0">
                <a:latin typeface="Times New Roman" panose="02020603050405020304" pitchFamily="18" charset="0"/>
                <a:ea typeface="黑体" panose="02010609060101010101" pitchFamily="49" charset="-122"/>
                <a:cs typeface="Times New Roman" panose="02020603050405020304" pitchFamily="18" charset="0"/>
              </a:rPr>
              <a:t>Cache </a:t>
            </a: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一致性等</a:t>
            </a:r>
          </a:p>
        </p:txBody>
      </p:sp>
      <p:sp>
        <p:nvSpPr>
          <p:cNvPr id="11" name="矩形 10"/>
          <p:cNvSpPr/>
          <p:nvPr/>
        </p:nvSpPr>
        <p:spPr>
          <a:xfrm>
            <a:off x="1935891" y="2931481"/>
            <a:ext cx="1742303" cy="7571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nSpc>
                <a:spcPct val="120000"/>
              </a:lnSpc>
              <a:buClr>
                <a:srgbClr val="FF0000"/>
              </a:buClr>
              <a:buSzPct val="73000"/>
              <a:defRPr/>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网络连接</a:t>
            </a:r>
            <a:endParaRPr lang="en-US" altLang="zh-CN" sz="2000" b="1" dirty="0">
              <a:latin typeface="Times New Roman" panose="02020603050405020304" pitchFamily="18" charset="0"/>
              <a:ea typeface="黑体" panose="02010609060101010101" pitchFamily="49" charset="-122"/>
              <a:cs typeface="Times New Roman" panose="02020603050405020304" pitchFamily="18" charset="0"/>
            </a:endParaRPr>
          </a:p>
          <a:p>
            <a:pPr marL="0" lvl="1">
              <a:lnSpc>
                <a:spcPct val="120000"/>
              </a:lnSpc>
              <a:defRPr/>
            </a:pPr>
            <a:r>
              <a:rPr lang="zh-CN" altLang="en-US" sz="1600" i="1" dirty="0">
                <a:latin typeface="Times New Roman" panose="02020603050405020304" pitchFamily="18" charset="0"/>
                <a:ea typeface="黑体" panose="02010609060101010101" pitchFamily="49" charset="-122"/>
                <a:cs typeface="Times New Roman" panose="02020603050405020304" pitchFamily="18" charset="0"/>
              </a:rPr>
              <a:t>高性能互联网络</a:t>
            </a:r>
          </a:p>
        </p:txBody>
      </p:sp>
    </p:spTree>
    <p:extLst>
      <p:ext uri="{BB962C8B-B14F-4D97-AF65-F5344CB8AC3E}">
        <p14:creationId xmlns:p14="http://schemas.microsoft.com/office/powerpoint/2010/main" val="1913633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29282" y="620688"/>
            <a:ext cx="8229600" cy="719138"/>
          </a:xfrm>
        </p:spPr>
        <p:txBody>
          <a:bodyPr/>
          <a:lstStyle/>
          <a:p>
            <a:pPr algn="l" eaLnBrk="1" hangingPunct="1">
              <a:defRPr/>
            </a:pPr>
            <a:r>
              <a:rPr lang="en-US" altLang="zh-CN" dirty="0"/>
              <a:t>1. </a:t>
            </a:r>
            <a:r>
              <a:rPr lang="zh-CN" altLang="en-US" dirty="0"/>
              <a:t>对象 </a:t>
            </a:r>
            <a:r>
              <a:rPr lang="en-US" altLang="zh-CN" dirty="0"/>
              <a:t>(Object)</a:t>
            </a:r>
          </a:p>
        </p:txBody>
      </p:sp>
      <p:sp>
        <p:nvSpPr>
          <p:cNvPr id="22531" name="Rectangle 3"/>
          <p:cNvSpPr>
            <a:spLocks noGrp="1" noChangeArrowheads="1"/>
          </p:cNvSpPr>
          <p:nvPr>
            <p:ph type="body" idx="1"/>
          </p:nvPr>
        </p:nvSpPr>
        <p:spPr/>
        <p:txBody>
          <a:bodyPr>
            <a:normAutofit lnSpcReduction="10000"/>
          </a:bodyPr>
          <a:lstStyle/>
          <a:p>
            <a:pPr>
              <a:lnSpc>
                <a:spcPct val="120000"/>
              </a:lnSpc>
              <a:spcBef>
                <a:spcPts val="600"/>
              </a:spcBef>
            </a:pPr>
            <a:r>
              <a:rPr lang="zh-CN" altLang="en-US" dirty="0"/>
              <a:t>对象存储的基本单元 </a:t>
            </a:r>
            <a:r>
              <a:rPr lang="en-US" altLang="zh-CN" dirty="0"/>
              <a:t>Object</a:t>
            </a:r>
          </a:p>
          <a:p>
            <a:pPr lvl="1">
              <a:lnSpc>
                <a:spcPct val="120000"/>
              </a:lnSpc>
              <a:spcBef>
                <a:spcPts val="600"/>
              </a:spcBef>
            </a:pPr>
            <a:r>
              <a:rPr lang="zh-CN" altLang="en-US" dirty="0"/>
              <a:t>每个 </a:t>
            </a:r>
            <a:r>
              <a:rPr lang="en-US" altLang="zh-CN" dirty="0"/>
              <a:t>Object </a:t>
            </a:r>
            <a:r>
              <a:rPr lang="zh-CN" altLang="en-US" dirty="0"/>
              <a:t>是数据和数据属性集的综合体。</a:t>
            </a:r>
            <a:endParaRPr lang="en-US" altLang="zh-CN" dirty="0"/>
          </a:p>
          <a:p>
            <a:pPr lvl="1">
              <a:lnSpc>
                <a:spcPct val="120000"/>
              </a:lnSpc>
              <a:spcBef>
                <a:spcPts val="600"/>
              </a:spcBef>
            </a:pPr>
            <a:r>
              <a:rPr lang="zh-CN" altLang="en-US" dirty="0"/>
              <a:t>数据属性可以根据应用的需求进行设置，包括数据分布、服务质量等。在传统的存储中，块设备要记录每个存储数据块在设备上的位置。</a:t>
            </a:r>
            <a:endParaRPr lang="en-US" altLang="zh-CN" dirty="0"/>
          </a:p>
          <a:p>
            <a:pPr lvl="1">
              <a:lnSpc>
                <a:spcPct val="120000"/>
              </a:lnSpc>
              <a:spcBef>
                <a:spcPts val="600"/>
              </a:spcBef>
            </a:pPr>
            <a:r>
              <a:rPr lang="en-US" altLang="zh-CN" dirty="0"/>
              <a:t>Object </a:t>
            </a:r>
            <a:r>
              <a:rPr lang="zh-CN" altLang="en-US" dirty="0"/>
              <a:t>维护自己的属性，从而简化了存储系统的管理任务，增加了灵活性。</a:t>
            </a:r>
            <a:endParaRPr lang="en-US" altLang="zh-CN" dirty="0"/>
          </a:p>
          <a:p>
            <a:pPr lvl="1">
              <a:lnSpc>
                <a:spcPct val="120000"/>
              </a:lnSpc>
              <a:spcBef>
                <a:spcPts val="600"/>
              </a:spcBef>
            </a:pPr>
            <a:r>
              <a:rPr lang="en-US" altLang="zh-CN" dirty="0"/>
              <a:t>Object </a:t>
            </a:r>
            <a:r>
              <a:rPr lang="zh-CN" altLang="en-US" dirty="0"/>
              <a:t>的大小可以不同，可以包含整个数据结构，如文件、数据库表项等。 </a:t>
            </a:r>
          </a:p>
          <a:p>
            <a:pPr eaLnBrk="1" hangingPunct="1">
              <a:lnSpc>
                <a:spcPct val="120000"/>
              </a:lnSpc>
              <a:spcBef>
                <a:spcPts val="600"/>
              </a:spcBef>
            </a:pPr>
            <a:endParaRPr lang="en-US" altLang="zh-CN" dirty="0"/>
          </a:p>
        </p:txBody>
      </p:sp>
    </p:spTree>
    <p:extLst>
      <p:ext uri="{BB962C8B-B14F-4D97-AF65-F5344CB8AC3E}">
        <p14:creationId xmlns:p14="http://schemas.microsoft.com/office/powerpoint/2010/main" val="2253893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l" eaLnBrk="1" hangingPunct="1">
              <a:defRPr/>
            </a:pPr>
            <a:r>
              <a:rPr lang="zh-CN" altLang="en-US"/>
              <a:t>对象分类</a:t>
            </a:r>
          </a:p>
        </p:txBody>
      </p:sp>
      <p:pic>
        <p:nvPicPr>
          <p:cNvPr id="23555" name="Picture 4" descr="Figure 4:Image showing object types of root object, partition object, user object, and collection object."/>
          <p:cNvPicPr>
            <a:picLocks noChangeAspect="1" noChangeArrowheads="1"/>
          </p:cNvPicPr>
          <p:nvPr/>
        </p:nvPicPr>
        <p:blipFill>
          <a:blip r:embed="rId3" cstate="print"/>
          <a:srcRect/>
          <a:stretch>
            <a:fillRect/>
          </a:stretch>
        </p:blipFill>
        <p:spPr bwMode="auto">
          <a:xfrm>
            <a:off x="1116013" y="1341438"/>
            <a:ext cx="6624637" cy="4575175"/>
          </a:xfrm>
          <a:prstGeom prst="rect">
            <a:avLst/>
          </a:prstGeom>
          <a:noFill/>
          <a:ln w="9525">
            <a:noFill/>
            <a:miter lim="800000"/>
            <a:headEnd/>
            <a:tailEnd/>
          </a:ln>
        </p:spPr>
      </p:pic>
    </p:spTree>
    <p:extLst>
      <p:ext uri="{BB962C8B-B14F-4D97-AF65-F5344CB8AC3E}">
        <p14:creationId xmlns:p14="http://schemas.microsoft.com/office/powerpoint/2010/main" val="4043789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50825" y="636574"/>
            <a:ext cx="8893175" cy="935038"/>
          </a:xfrm>
        </p:spPr>
        <p:txBody>
          <a:bodyPr/>
          <a:lstStyle/>
          <a:p>
            <a:pPr algn="l" eaLnBrk="1" hangingPunct="1">
              <a:defRPr/>
            </a:pPr>
            <a:r>
              <a:rPr lang="en-US" altLang="zh-CN" b="0" dirty="0"/>
              <a:t>2</a:t>
            </a:r>
            <a:r>
              <a:rPr lang="zh-CN" altLang="en-US" b="0" dirty="0"/>
              <a:t>、</a:t>
            </a:r>
            <a:r>
              <a:rPr lang="en-US" altLang="zh-CN" b="0" dirty="0"/>
              <a:t>OSD</a:t>
            </a:r>
            <a:r>
              <a:rPr lang="zh-CN" altLang="en-US" b="0" dirty="0"/>
              <a:t>（</a:t>
            </a:r>
            <a:r>
              <a:rPr lang="en-US" altLang="zh-CN" sz="3600" b="0" dirty="0"/>
              <a:t>Object-based Storage Device</a:t>
            </a:r>
            <a:r>
              <a:rPr lang="en-US" altLang="zh-CN" b="0" dirty="0"/>
              <a:t>)</a:t>
            </a:r>
          </a:p>
        </p:txBody>
      </p:sp>
      <p:sp>
        <p:nvSpPr>
          <p:cNvPr id="24579" name="Rectangle 3"/>
          <p:cNvSpPr>
            <a:spLocks noGrp="1" noChangeArrowheads="1"/>
          </p:cNvSpPr>
          <p:nvPr>
            <p:ph type="body" idx="1"/>
          </p:nvPr>
        </p:nvSpPr>
        <p:spPr>
          <a:xfrm>
            <a:off x="457200" y="2039957"/>
            <a:ext cx="8229600" cy="4103687"/>
          </a:xfrm>
        </p:spPr>
        <p:txBody>
          <a:bodyPr/>
          <a:lstStyle/>
          <a:p>
            <a:pPr marL="0">
              <a:lnSpc>
                <a:spcPct val="120000"/>
              </a:lnSpc>
              <a:spcBef>
                <a:spcPts val="600"/>
              </a:spcBef>
            </a:pPr>
            <a:r>
              <a:rPr lang="zh-CN" altLang="en-US" dirty="0"/>
              <a:t>每个</a:t>
            </a:r>
            <a:r>
              <a:rPr lang="en-US" altLang="zh-CN" dirty="0"/>
              <a:t>OSD</a:t>
            </a:r>
            <a:r>
              <a:rPr lang="zh-CN" altLang="en-US" dirty="0"/>
              <a:t>都是一个</a:t>
            </a:r>
            <a:r>
              <a:rPr lang="zh-CN" altLang="en-US" dirty="0">
                <a:solidFill>
                  <a:srgbClr val="FF0000"/>
                </a:solidFill>
              </a:rPr>
              <a:t>智能设备</a:t>
            </a:r>
            <a:endParaRPr lang="en-US" altLang="zh-CN" dirty="0"/>
          </a:p>
          <a:p>
            <a:pPr marL="457200" lvl="2">
              <a:lnSpc>
                <a:spcPct val="120000"/>
              </a:lnSpc>
              <a:spcBef>
                <a:spcPts val="600"/>
              </a:spcBef>
            </a:pPr>
            <a:r>
              <a:rPr lang="zh-CN" altLang="en-US" dirty="0"/>
              <a:t>具有自己的存储介质、处理器、内存以及网络系统等</a:t>
            </a:r>
            <a:endParaRPr lang="en-US" altLang="zh-CN" dirty="0"/>
          </a:p>
          <a:p>
            <a:pPr marL="457200" lvl="2">
              <a:lnSpc>
                <a:spcPct val="120000"/>
              </a:lnSpc>
              <a:spcBef>
                <a:spcPts val="600"/>
              </a:spcBef>
            </a:pPr>
            <a:r>
              <a:rPr lang="zh-CN" altLang="en-US" dirty="0"/>
              <a:t>负责管理本地的</a:t>
            </a:r>
            <a:r>
              <a:rPr lang="en-US" altLang="zh-CN" dirty="0"/>
              <a:t>Object</a:t>
            </a:r>
            <a:r>
              <a:rPr lang="zh-CN" altLang="en-US" dirty="0"/>
              <a:t>，是对象存储系统的核心。</a:t>
            </a:r>
            <a:endParaRPr lang="en-US" altLang="zh-CN" dirty="0"/>
          </a:p>
          <a:p>
            <a:pPr marL="0">
              <a:lnSpc>
                <a:spcPct val="120000"/>
              </a:lnSpc>
              <a:spcBef>
                <a:spcPts val="600"/>
              </a:spcBef>
            </a:pPr>
            <a:r>
              <a:rPr lang="zh-CN" altLang="en-US" dirty="0"/>
              <a:t>同块设备的不同</a:t>
            </a:r>
            <a:endParaRPr lang="en-US" altLang="zh-CN" dirty="0"/>
          </a:p>
          <a:p>
            <a:pPr marL="457200" lvl="2">
              <a:lnSpc>
                <a:spcPct val="120000"/>
              </a:lnSpc>
              <a:spcBef>
                <a:spcPts val="600"/>
              </a:spcBef>
            </a:pPr>
            <a:r>
              <a:rPr lang="zh-CN" altLang="en-US" dirty="0"/>
              <a:t>不在于存储介质</a:t>
            </a:r>
            <a:endParaRPr lang="en-US" altLang="zh-CN" dirty="0"/>
          </a:p>
          <a:p>
            <a:pPr marL="457200" lvl="2">
              <a:lnSpc>
                <a:spcPct val="120000"/>
              </a:lnSpc>
              <a:spcBef>
                <a:spcPts val="600"/>
              </a:spcBef>
            </a:pPr>
            <a:r>
              <a:rPr lang="zh-CN" altLang="en-US" dirty="0"/>
              <a:t>在于两者提供的</a:t>
            </a:r>
            <a:r>
              <a:rPr lang="zh-CN" altLang="en-US" dirty="0">
                <a:solidFill>
                  <a:srgbClr val="FF0000"/>
                </a:solidFill>
              </a:rPr>
              <a:t>访问接口</a:t>
            </a:r>
            <a:endParaRPr lang="zh-CN" altLang="en-US" dirty="0"/>
          </a:p>
        </p:txBody>
      </p:sp>
    </p:spTree>
    <p:extLst>
      <p:ext uri="{BB962C8B-B14F-4D97-AF65-F5344CB8AC3E}">
        <p14:creationId xmlns:p14="http://schemas.microsoft.com/office/powerpoint/2010/main" val="750474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l" eaLnBrk="1" hangingPunct="1">
              <a:defRPr/>
            </a:pPr>
            <a:r>
              <a:rPr lang="en-US" altLang="zh-CN" b="0"/>
              <a:t>OSD</a:t>
            </a:r>
            <a:r>
              <a:rPr lang="zh-CN" altLang="en-US" b="0"/>
              <a:t>的主要功能</a:t>
            </a:r>
          </a:p>
        </p:txBody>
      </p:sp>
      <p:sp>
        <p:nvSpPr>
          <p:cNvPr id="25603" name="Rectangle 3"/>
          <p:cNvSpPr>
            <a:spLocks noGrp="1" noChangeArrowheads="1"/>
          </p:cNvSpPr>
          <p:nvPr>
            <p:ph type="body" idx="1"/>
          </p:nvPr>
        </p:nvSpPr>
        <p:spPr>
          <a:xfrm>
            <a:off x="457200" y="1389084"/>
            <a:ext cx="8229600" cy="5111750"/>
          </a:xfrm>
        </p:spPr>
        <p:txBody>
          <a:bodyPr/>
          <a:lstStyle/>
          <a:p>
            <a:pPr eaLnBrk="1" hangingPunct="1">
              <a:lnSpc>
                <a:spcPct val="120000"/>
              </a:lnSpc>
              <a:spcBef>
                <a:spcPts val="600"/>
              </a:spcBef>
              <a:buFontTx/>
              <a:buNone/>
            </a:pPr>
            <a:r>
              <a:rPr lang="zh-CN" altLang="en-US" b="1" dirty="0"/>
              <a:t>数据存储和安全访问</a:t>
            </a:r>
          </a:p>
          <a:p>
            <a:pPr lvl="1">
              <a:lnSpc>
                <a:spcPct val="120000"/>
              </a:lnSpc>
              <a:spcBef>
                <a:spcPts val="600"/>
              </a:spcBef>
            </a:pPr>
            <a:r>
              <a:rPr lang="zh-CN" altLang="en-US" b="1" dirty="0">
                <a:solidFill>
                  <a:srgbClr val="FF0000"/>
                </a:solidFill>
              </a:rPr>
              <a:t>对象放置管理</a:t>
            </a:r>
            <a:r>
              <a:rPr lang="zh-CN" altLang="en-US" dirty="0"/>
              <a:t>：</a:t>
            </a:r>
            <a:endParaRPr lang="en-US" altLang="zh-CN" dirty="0"/>
          </a:p>
          <a:p>
            <a:pPr lvl="2">
              <a:lnSpc>
                <a:spcPct val="120000"/>
              </a:lnSpc>
              <a:spcBef>
                <a:spcPts val="600"/>
              </a:spcBef>
            </a:pPr>
            <a:r>
              <a:rPr lang="en-US" altLang="zh-CN" dirty="0"/>
              <a:t>OSD</a:t>
            </a:r>
            <a:r>
              <a:rPr lang="zh-CN" altLang="en-US" dirty="0"/>
              <a:t>使用</a:t>
            </a:r>
            <a:r>
              <a:rPr lang="en-US" altLang="zh-CN" dirty="0"/>
              <a:t>Object</a:t>
            </a:r>
            <a:r>
              <a:rPr lang="zh-CN" altLang="en-US" dirty="0"/>
              <a:t>对所保存的数据进行管理</a:t>
            </a:r>
            <a:endParaRPr lang="en-US" altLang="zh-CN" dirty="0"/>
          </a:p>
          <a:p>
            <a:pPr lvl="1">
              <a:lnSpc>
                <a:spcPct val="120000"/>
              </a:lnSpc>
              <a:spcBef>
                <a:spcPts val="600"/>
              </a:spcBef>
            </a:pPr>
            <a:r>
              <a:rPr lang="zh-CN" altLang="en-US" b="1" dirty="0">
                <a:solidFill>
                  <a:srgbClr val="FF0000"/>
                </a:solidFill>
              </a:rPr>
              <a:t>对象操作</a:t>
            </a:r>
            <a:r>
              <a:rPr lang="zh-CN" altLang="en-US" b="1" dirty="0"/>
              <a:t>：</a:t>
            </a:r>
            <a:endParaRPr lang="en-US" altLang="zh-CN" b="1" dirty="0"/>
          </a:p>
          <a:p>
            <a:pPr lvl="2">
              <a:lnSpc>
                <a:spcPct val="120000"/>
              </a:lnSpc>
              <a:spcBef>
                <a:spcPts val="600"/>
              </a:spcBef>
            </a:pPr>
            <a:r>
              <a:rPr lang="zh-CN" altLang="en-US" dirty="0"/>
              <a:t>每个</a:t>
            </a:r>
            <a:r>
              <a:rPr lang="en-US" altLang="zh-CN" dirty="0"/>
              <a:t>Object</a:t>
            </a:r>
            <a:r>
              <a:rPr lang="zh-CN" altLang="en-US" dirty="0"/>
              <a:t>同传统的文件相似，使用同文件类似的访问接口，包括</a:t>
            </a:r>
            <a:r>
              <a:rPr lang="en-US" altLang="zh-CN" dirty="0"/>
              <a:t>Open</a:t>
            </a:r>
            <a:r>
              <a:rPr lang="zh-CN" altLang="en-US" dirty="0"/>
              <a:t>、</a:t>
            </a:r>
            <a:r>
              <a:rPr lang="en-US" altLang="zh-CN" dirty="0"/>
              <a:t>Read</a:t>
            </a:r>
            <a:r>
              <a:rPr lang="zh-CN" altLang="en-US" dirty="0"/>
              <a:t>、</a:t>
            </a:r>
            <a:r>
              <a:rPr lang="en-US" altLang="zh-CN" dirty="0"/>
              <a:t>Write</a:t>
            </a:r>
            <a:r>
              <a:rPr lang="zh-CN" altLang="en-US" dirty="0"/>
              <a:t>等。</a:t>
            </a:r>
            <a:endParaRPr lang="en-US" altLang="zh-CN" dirty="0"/>
          </a:p>
          <a:p>
            <a:pPr lvl="2">
              <a:lnSpc>
                <a:spcPct val="120000"/>
              </a:lnSpc>
              <a:spcBef>
                <a:spcPts val="600"/>
              </a:spcBef>
            </a:pPr>
            <a:r>
              <a:rPr lang="en-US" altLang="zh-CN" dirty="0"/>
              <a:t>OSD</a:t>
            </a:r>
            <a:r>
              <a:rPr lang="zh-CN" altLang="en-US" dirty="0"/>
              <a:t>记录了每个</a:t>
            </a:r>
            <a:r>
              <a:rPr lang="en-US" altLang="zh-CN" dirty="0"/>
              <a:t>Object</a:t>
            </a:r>
            <a:r>
              <a:rPr lang="zh-CN" altLang="en-US" dirty="0"/>
              <a:t>的属性信息，将这些信息放到</a:t>
            </a:r>
            <a:r>
              <a:rPr lang="en-US" altLang="zh-CN" dirty="0"/>
              <a:t>OSD</a:t>
            </a:r>
            <a:r>
              <a:rPr lang="zh-CN" altLang="en-US" dirty="0"/>
              <a:t>上，大大减轻了元数据服务器的负担，增强了整个存储系统的并行访问性能和可扩展性。 </a:t>
            </a:r>
          </a:p>
        </p:txBody>
      </p:sp>
    </p:spTree>
    <p:extLst>
      <p:ext uri="{BB962C8B-B14F-4D97-AF65-F5344CB8AC3E}">
        <p14:creationId xmlns:p14="http://schemas.microsoft.com/office/powerpoint/2010/main" val="4138491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a:t>
            </a:r>
          </a:p>
        </p:txBody>
      </p:sp>
      <p:grpSp>
        <p:nvGrpSpPr>
          <p:cNvPr id="36" name="Group 11"/>
          <p:cNvGrpSpPr>
            <a:grpSpLocks/>
          </p:cNvGrpSpPr>
          <p:nvPr/>
        </p:nvGrpSpPr>
        <p:grpSpPr bwMode="auto">
          <a:xfrm>
            <a:off x="192777" y="1340768"/>
            <a:ext cx="8771711" cy="4752528"/>
            <a:chOff x="835" y="1052"/>
            <a:chExt cx="14282" cy="7104"/>
          </a:xfrm>
        </p:grpSpPr>
        <p:sp>
          <p:nvSpPr>
            <p:cNvPr id="37" name="Rectangle 15"/>
            <p:cNvSpPr>
              <a:spLocks noChangeArrowheads="1"/>
            </p:cNvSpPr>
            <p:nvPr/>
          </p:nvSpPr>
          <p:spPr bwMode="auto">
            <a:xfrm>
              <a:off x="835" y="1052"/>
              <a:ext cx="3360" cy="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endParaRPr>
            </a:p>
          </p:txBody>
        </p:sp>
        <p:sp>
          <p:nvSpPr>
            <p:cNvPr id="38" name="Rectangle 16"/>
            <p:cNvSpPr>
              <a:spLocks/>
            </p:cNvSpPr>
            <p:nvPr/>
          </p:nvSpPr>
          <p:spPr bwMode="auto">
            <a:xfrm>
              <a:off x="7890" y="3120"/>
              <a:ext cx="2922" cy="2482"/>
            </a:xfrm>
            <a:prstGeom prst="rect">
              <a:avLst/>
            </a:prstGeom>
            <a:solidFill>
              <a:srgbClr val="01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Rectangle 17"/>
            <p:cNvSpPr>
              <a:spLocks/>
            </p:cNvSpPr>
            <p:nvPr/>
          </p:nvSpPr>
          <p:spPr bwMode="auto">
            <a:xfrm>
              <a:off x="7890" y="3120"/>
              <a:ext cx="2922" cy="2482"/>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Rectangle 18"/>
            <p:cNvSpPr>
              <a:spLocks/>
            </p:cNvSpPr>
            <p:nvPr/>
          </p:nvSpPr>
          <p:spPr bwMode="auto">
            <a:xfrm>
              <a:off x="7800" y="6087"/>
              <a:ext cx="3020" cy="1444"/>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Rectangle 19"/>
            <p:cNvSpPr>
              <a:spLocks/>
            </p:cNvSpPr>
            <p:nvPr/>
          </p:nvSpPr>
          <p:spPr bwMode="auto">
            <a:xfrm>
              <a:off x="7800" y="6087"/>
              <a:ext cx="3020" cy="1444"/>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Rectangle 20"/>
            <p:cNvSpPr>
              <a:spLocks/>
            </p:cNvSpPr>
            <p:nvPr/>
          </p:nvSpPr>
          <p:spPr bwMode="auto">
            <a:xfrm>
              <a:off x="8060" y="3975"/>
              <a:ext cx="2386" cy="1562"/>
            </a:xfrm>
            <a:prstGeom prst="rect">
              <a:avLst/>
            </a:prstGeom>
            <a:solidFill>
              <a:srgbClr val="969595"/>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Rectangle 21"/>
            <p:cNvSpPr>
              <a:spLocks/>
            </p:cNvSpPr>
            <p:nvPr/>
          </p:nvSpPr>
          <p:spPr bwMode="auto">
            <a:xfrm>
              <a:off x="8060" y="3974"/>
              <a:ext cx="2386" cy="1563"/>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22"/>
            <p:cNvSpPr>
              <a:spLocks/>
            </p:cNvSpPr>
            <p:nvPr/>
          </p:nvSpPr>
          <p:spPr bwMode="auto">
            <a:xfrm>
              <a:off x="8222" y="4488"/>
              <a:ext cx="2098" cy="630"/>
            </a:xfrm>
            <a:custGeom>
              <a:avLst/>
              <a:gdLst/>
              <a:ahLst/>
              <a:cxnLst>
                <a:cxn ang="0">
                  <a:pos x="0" y="0"/>
                </a:cxn>
                <a:cxn ang="0">
                  <a:pos x="0" y="420"/>
                </a:cxn>
                <a:cxn ang="0">
                  <a:pos x="2097" y="630"/>
                </a:cxn>
                <a:cxn ang="0">
                  <a:pos x="2097" y="0"/>
                </a:cxn>
                <a:cxn ang="0">
                  <a:pos x="0" y="0"/>
                </a:cxn>
              </a:cxnLst>
              <a:rect l="0" t="0" r="r" b="b"/>
              <a:pathLst>
                <a:path w="2098" h="630">
                  <a:moveTo>
                    <a:pt x="0" y="0"/>
                  </a:moveTo>
                  <a:lnTo>
                    <a:pt x="0" y="420"/>
                  </a:lnTo>
                  <a:lnTo>
                    <a:pt x="2097" y="630"/>
                  </a:lnTo>
                  <a:lnTo>
                    <a:pt x="2097" y="0"/>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23"/>
            <p:cNvSpPr>
              <a:spLocks/>
            </p:cNvSpPr>
            <p:nvPr/>
          </p:nvSpPr>
          <p:spPr bwMode="auto">
            <a:xfrm>
              <a:off x="8222" y="4982"/>
              <a:ext cx="2098" cy="560"/>
            </a:xfrm>
            <a:custGeom>
              <a:avLst/>
              <a:gdLst/>
              <a:ahLst/>
              <a:cxnLst>
                <a:cxn ang="0">
                  <a:pos x="0" y="0"/>
                </a:cxn>
                <a:cxn ang="0">
                  <a:pos x="0" y="560"/>
                </a:cxn>
                <a:cxn ang="0">
                  <a:pos x="2097" y="560"/>
                </a:cxn>
                <a:cxn ang="0">
                  <a:pos x="2097" y="187"/>
                </a:cxn>
                <a:cxn ang="0">
                  <a:pos x="0" y="0"/>
                </a:cxn>
              </a:cxnLst>
              <a:rect l="0" t="0" r="r" b="b"/>
              <a:pathLst>
                <a:path w="2098" h="560">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Rectangle 24"/>
            <p:cNvSpPr>
              <a:spLocks/>
            </p:cNvSpPr>
            <p:nvPr/>
          </p:nvSpPr>
          <p:spPr bwMode="auto">
            <a:xfrm>
              <a:off x="8142" y="3570"/>
              <a:ext cx="2237" cy="322"/>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Rectangle 25"/>
            <p:cNvSpPr>
              <a:spLocks/>
            </p:cNvSpPr>
            <p:nvPr/>
          </p:nvSpPr>
          <p:spPr bwMode="auto">
            <a:xfrm>
              <a:off x="8142" y="3570"/>
              <a:ext cx="2237" cy="32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Rectangle 26"/>
            <p:cNvSpPr>
              <a:spLocks/>
            </p:cNvSpPr>
            <p:nvPr/>
          </p:nvSpPr>
          <p:spPr bwMode="auto">
            <a:xfrm>
              <a:off x="8187" y="4132"/>
              <a:ext cx="2132" cy="292"/>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Rectangle 27"/>
            <p:cNvSpPr>
              <a:spLocks noChangeArrowheads="1"/>
            </p:cNvSpPr>
            <p:nvPr/>
          </p:nvSpPr>
          <p:spPr bwMode="auto">
            <a:xfrm>
              <a:off x="8176" y="6150"/>
              <a:ext cx="2140" cy="9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endParaRPr>
            </a:p>
          </p:txBody>
        </p:sp>
        <p:sp>
          <p:nvSpPr>
            <p:cNvPr id="50" name="Rectangle 28"/>
            <p:cNvSpPr>
              <a:spLocks/>
            </p:cNvSpPr>
            <p:nvPr/>
          </p:nvSpPr>
          <p:spPr bwMode="auto">
            <a:xfrm>
              <a:off x="8178" y="5699"/>
              <a:ext cx="2142" cy="292"/>
            </a:xfrm>
            <a:prstGeom prst="rect">
              <a:avLst/>
            </a:prstGeom>
            <a:solidFill>
              <a:srgbClr val="FE9898"/>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Rectangle 29"/>
            <p:cNvSpPr>
              <a:spLocks/>
            </p:cNvSpPr>
            <p:nvPr/>
          </p:nvSpPr>
          <p:spPr bwMode="auto">
            <a:xfrm>
              <a:off x="11712" y="5227"/>
              <a:ext cx="2143" cy="292"/>
            </a:xfrm>
            <a:prstGeom prst="rect">
              <a:avLst/>
            </a:prstGeom>
            <a:solidFill>
              <a:srgbClr val="FE00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Rectangle 30"/>
            <p:cNvSpPr>
              <a:spLocks/>
            </p:cNvSpPr>
            <p:nvPr/>
          </p:nvSpPr>
          <p:spPr bwMode="auto">
            <a:xfrm>
              <a:off x="11292" y="5565"/>
              <a:ext cx="3020" cy="1946"/>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Rectangle 31"/>
            <p:cNvSpPr>
              <a:spLocks/>
            </p:cNvSpPr>
            <p:nvPr/>
          </p:nvSpPr>
          <p:spPr bwMode="auto">
            <a:xfrm>
              <a:off x="11292" y="5564"/>
              <a:ext cx="3020"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32"/>
            <p:cNvSpPr>
              <a:spLocks/>
            </p:cNvSpPr>
            <p:nvPr/>
          </p:nvSpPr>
          <p:spPr bwMode="auto">
            <a:xfrm>
              <a:off x="11854" y="6879"/>
              <a:ext cx="1816" cy="325"/>
            </a:xfrm>
            <a:custGeom>
              <a:avLst/>
              <a:gdLst/>
              <a:ahLst/>
              <a:cxnLst>
                <a:cxn ang="0">
                  <a:pos x="0" y="161"/>
                </a:cxn>
                <a:cxn ang="0">
                  <a:pos x="13" y="188"/>
                </a:cxn>
                <a:cxn ang="0">
                  <a:pos x="46" y="214"/>
                </a:cxn>
                <a:cxn ang="0">
                  <a:pos x="105" y="238"/>
                </a:cxn>
                <a:cxn ang="0">
                  <a:pos x="183" y="260"/>
                </a:cxn>
                <a:cxn ang="0">
                  <a:pos x="280" y="280"/>
                </a:cxn>
                <a:cxn ang="0">
                  <a:pos x="393" y="297"/>
                </a:cxn>
                <a:cxn ang="0">
                  <a:pos x="519" y="309"/>
                </a:cxn>
                <a:cxn ang="0">
                  <a:pos x="656" y="317"/>
                </a:cxn>
                <a:cxn ang="0">
                  <a:pos x="799" y="323"/>
                </a:cxn>
                <a:cxn ang="0">
                  <a:pos x="945" y="325"/>
                </a:cxn>
                <a:cxn ang="0">
                  <a:pos x="1089" y="321"/>
                </a:cxn>
                <a:cxn ang="0">
                  <a:pos x="1231" y="315"/>
                </a:cxn>
                <a:cxn ang="0">
                  <a:pos x="1362" y="303"/>
                </a:cxn>
                <a:cxn ang="0">
                  <a:pos x="1482" y="289"/>
                </a:cxn>
                <a:cxn ang="0">
                  <a:pos x="1587" y="271"/>
                </a:cxn>
                <a:cxn ang="0">
                  <a:pos x="1675" y="250"/>
                </a:cxn>
                <a:cxn ang="0">
                  <a:pos x="1742" y="226"/>
                </a:cxn>
                <a:cxn ang="0">
                  <a:pos x="1789" y="201"/>
                </a:cxn>
                <a:cxn ang="0">
                  <a:pos x="1813" y="175"/>
                </a:cxn>
                <a:cxn ang="0">
                  <a:pos x="1813" y="150"/>
                </a:cxn>
                <a:cxn ang="0">
                  <a:pos x="1789" y="123"/>
                </a:cxn>
                <a:cxn ang="0">
                  <a:pos x="1742" y="99"/>
                </a:cxn>
                <a:cxn ang="0">
                  <a:pos x="1675" y="75"/>
                </a:cxn>
                <a:cxn ang="0">
                  <a:pos x="1587" y="55"/>
                </a:cxn>
                <a:cxn ang="0">
                  <a:pos x="1482" y="37"/>
                </a:cxn>
                <a:cxn ang="0">
                  <a:pos x="1362" y="21"/>
                </a:cxn>
                <a:cxn ang="0">
                  <a:pos x="1231" y="10"/>
                </a:cxn>
                <a:cxn ang="0">
                  <a:pos x="1089" y="3"/>
                </a:cxn>
                <a:cxn ang="0">
                  <a:pos x="945" y="0"/>
                </a:cxn>
                <a:cxn ang="0">
                  <a:pos x="799" y="1"/>
                </a:cxn>
                <a:cxn ang="0">
                  <a:pos x="656" y="5"/>
                </a:cxn>
                <a:cxn ang="0">
                  <a:pos x="519" y="16"/>
                </a:cxn>
                <a:cxn ang="0">
                  <a:pos x="393" y="28"/>
                </a:cxn>
                <a:cxn ang="0">
                  <a:pos x="280" y="45"/>
                </a:cxn>
                <a:cxn ang="0">
                  <a:pos x="183" y="64"/>
                </a:cxn>
                <a:cxn ang="0">
                  <a:pos x="105" y="87"/>
                </a:cxn>
                <a:cxn ang="0">
                  <a:pos x="46" y="111"/>
                </a:cxn>
                <a:cxn ang="0">
                  <a:pos x="13" y="136"/>
                </a:cxn>
                <a:cxn ang="0">
                  <a:pos x="0" y="161"/>
                </a:cxn>
              </a:cxnLst>
              <a:rect l="0" t="0" r="r" b="b"/>
              <a:pathLst>
                <a:path w="1816" h="325">
                  <a:moveTo>
                    <a:pt x="0" y="161"/>
                  </a:moveTo>
                  <a:lnTo>
                    <a:pt x="0" y="161"/>
                  </a:lnTo>
                  <a:lnTo>
                    <a:pt x="3" y="175"/>
                  </a:lnTo>
                  <a:lnTo>
                    <a:pt x="13" y="188"/>
                  </a:lnTo>
                  <a:lnTo>
                    <a:pt x="27" y="201"/>
                  </a:lnTo>
                  <a:lnTo>
                    <a:pt x="46" y="214"/>
                  </a:lnTo>
                  <a:lnTo>
                    <a:pt x="73" y="226"/>
                  </a:lnTo>
                  <a:lnTo>
                    <a:pt x="105" y="238"/>
                  </a:lnTo>
                  <a:lnTo>
                    <a:pt x="141" y="250"/>
                  </a:lnTo>
                  <a:lnTo>
                    <a:pt x="183" y="260"/>
                  </a:lnTo>
                  <a:lnTo>
                    <a:pt x="229" y="271"/>
                  </a:lnTo>
                  <a:lnTo>
                    <a:pt x="280" y="280"/>
                  </a:lnTo>
                  <a:lnTo>
                    <a:pt x="334" y="289"/>
                  </a:lnTo>
                  <a:lnTo>
                    <a:pt x="393" y="297"/>
                  </a:lnTo>
                  <a:lnTo>
                    <a:pt x="453" y="303"/>
                  </a:lnTo>
                  <a:lnTo>
                    <a:pt x="519" y="309"/>
                  </a:lnTo>
                  <a:lnTo>
                    <a:pt x="587" y="315"/>
                  </a:lnTo>
                  <a:lnTo>
                    <a:pt x="656" y="317"/>
                  </a:lnTo>
                  <a:lnTo>
                    <a:pt x="727" y="321"/>
                  </a:lnTo>
                  <a:lnTo>
                    <a:pt x="799" y="323"/>
                  </a:lnTo>
                  <a:lnTo>
                    <a:pt x="871" y="325"/>
                  </a:lnTo>
                  <a:lnTo>
                    <a:pt x="945" y="325"/>
                  </a:lnTo>
                  <a:lnTo>
                    <a:pt x="1017" y="323"/>
                  </a:lnTo>
                  <a:lnTo>
                    <a:pt x="1089" y="321"/>
                  </a:lnTo>
                  <a:lnTo>
                    <a:pt x="1160" y="317"/>
                  </a:lnTo>
                  <a:lnTo>
                    <a:pt x="1231" y="315"/>
                  </a:lnTo>
                  <a:lnTo>
                    <a:pt x="1298" y="309"/>
                  </a:lnTo>
                  <a:lnTo>
                    <a:pt x="1362" y="303"/>
                  </a:lnTo>
                  <a:lnTo>
                    <a:pt x="1424" y="297"/>
                  </a:lnTo>
                  <a:lnTo>
                    <a:pt x="1482" y="289"/>
                  </a:lnTo>
                  <a:lnTo>
                    <a:pt x="1538" y="280"/>
                  </a:lnTo>
                  <a:lnTo>
                    <a:pt x="1587" y="271"/>
                  </a:lnTo>
                  <a:lnTo>
                    <a:pt x="1634" y="260"/>
                  </a:lnTo>
                  <a:lnTo>
                    <a:pt x="1675" y="250"/>
                  </a:lnTo>
                  <a:lnTo>
                    <a:pt x="1713" y="238"/>
                  </a:lnTo>
                  <a:lnTo>
                    <a:pt x="1742" y="226"/>
                  </a:lnTo>
                  <a:lnTo>
                    <a:pt x="1768" y="214"/>
                  </a:lnTo>
                  <a:lnTo>
                    <a:pt x="1789" y="201"/>
                  </a:lnTo>
                  <a:lnTo>
                    <a:pt x="1805" y="188"/>
                  </a:lnTo>
                  <a:lnTo>
                    <a:pt x="1813" y="175"/>
                  </a:lnTo>
                  <a:lnTo>
                    <a:pt x="1815" y="161"/>
                  </a:lnTo>
                  <a:lnTo>
                    <a:pt x="1813" y="150"/>
                  </a:lnTo>
                  <a:lnTo>
                    <a:pt x="1805" y="136"/>
                  </a:lnTo>
                  <a:lnTo>
                    <a:pt x="1789" y="123"/>
                  </a:lnTo>
                  <a:lnTo>
                    <a:pt x="1768" y="111"/>
                  </a:lnTo>
                  <a:lnTo>
                    <a:pt x="1742" y="99"/>
                  </a:lnTo>
                  <a:lnTo>
                    <a:pt x="1713" y="87"/>
                  </a:lnTo>
                  <a:lnTo>
                    <a:pt x="1675" y="75"/>
                  </a:lnTo>
                  <a:lnTo>
                    <a:pt x="1634" y="64"/>
                  </a:lnTo>
                  <a:lnTo>
                    <a:pt x="1587" y="55"/>
                  </a:lnTo>
                  <a:lnTo>
                    <a:pt x="1538" y="45"/>
                  </a:lnTo>
                  <a:lnTo>
                    <a:pt x="1482" y="37"/>
                  </a:lnTo>
                  <a:lnTo>
                    <a:pt x="1424" y="28"/>
                  </a:lnTo>
                  <a:lnTo>
                    <a:pt x="1362" y="21"/>
                  </a:lnTo>
                  <a:lnTo>
                    <a:pt x="1298" y="16"/>
                  </a:lnTo>
                  <a:lnTo>
                    <a:pt x="1231" y="10"/>
                  </a:lnTo>
                  <a:lnTo>
                    <a:pt x="1160" y="5"/>
                  </a:lnTo>
                  <a:lnTo>
                    <a:pt x="1089" y="3"/>
                  </a:lnTo>
                  <a:lnTo>
                    <a:pt x="1017" y="1"/>
                  </a:lnTo>
                  <a:lnTo>
                    <a:pt x="945" y="0"/>
                  </a:lnTo>
                  <a:lnTo>
                    <a:pt x="871" y="0"/>
                  </a:lnTo>
                  <a:lnTo>
                    <a:pt x="799" y="1"/>
                  </a:lnTo>
                  <a:lnTo>
                    <a:pt x="727" y="3"/>
                  </a:lnTo>
                  <a:lnTo>
                    <a:pt x="656" y="5"/>
                  </a:lnTo>
                  <a:lnTo>
                    <a:pt x="587" y="10"/>
                  </a:lnTo>
                  <a:lnTo>
                    <a:pt x="519" y="16"/>
                  </a:lnTo>
                  <a:lnTo>
                    <a:pt x="453" y="21"/>
                  </a:lnTo>
                  <a:lnTo>
                    <a:pt x="393" y="28"/>
                  </a:lnTo>
                  <a:lnTo>
                    <a:pt x="334" y="37"/>
                  </a:lnTo>
                  <a:lnTo>
                    <a:pt x="280" y="45"/>
                  </a:lnTo>
                  <a:lnTo>
                    <a:pt x="229" y="55"/>
                  </a:lnTo>
                  <a:lnTo>
                    <a:pt x="183" y="64"/>
                  </a:lnTo>
                  <a:lnTo>
                    <a:pt x="141" y="75"/>
                  </a:lnTo>
                  <a:lnTo>
                    <a:pt x="105" y="87"/>
                  </a:lnTo>
                  <a:lnTo>
                    <a:pt x="73" y="99"/>
                  </a:lnTo>
                  <a:lnTo>
                    <a:pt x="46" y="111"/>
                  </a:lnTo>
                  <a:lnTo>
                    <a:pt x="27" y="123"/>
                  </a:lnTo>
                  <a:lnTo>
                    <a:pt x="13" y="136"/>
                  </a:lnTo>
                  <a:lnTo>
                    <a:pt x="3" y="150"/>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33"/>
            <p:cNvSpPr>
              <a:spLocks/>
            </p:cNvSpPr>
            <p:nvPr/>
          </p:nvSpPr>
          <p:spPr bwMode="auto">
            <a:xfrm>
              <a:off x="11854" y="6879"/>
              <a:ext cx="1816" cy="325"/>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3"/>
                </a:cxn>
                <a:cxn ang="0">
                  <a:pos x="871" y="0"/>
                </a:cxn>
                <a:cxn ang="0">
                  <a:pos x="1017" y="1"/>
                </a:cxn>
                <a:cxn ang="0">
                  <a:pos x="1160" y="5"/>
                </a:cxn>
                <a:cxn ang="0">
                  <a:pos x="1298" y="16"/>
                </a:cxn>
                <a:cxn ang="0">
                  <a:pos x="1424" y="28"/>
                </a:cxn>
                <a:cxn ang="0">
                  <a:pos x="1538" y="45"/>
                </a:cxn>
                <a:cxn ang="0">
                  <a:pos x="1634" y="64"/>
                </a:cxn>
                <a:cxn ang="0">
                  <a:pos x="1713" y="87"/>
                </a:cxn>
                <a:cxn ang="0">
                  <a:pos x="1768" y="111"/>
                </a:cxn>
                <a:cxn ang="0">
                  <a:pos x="1805" y="136"/>
                </a:cxn>
                <a:cxn ang="0">
                  <a:pos x="1815" y="161"/>
                </a:cxn>
                <a:cxn ang="0">
                  <a:pos x="1805" y="188"/>
                </a:cxn>
                <a:cxn ang="0">
                  <a:pos x="1768" y="214"/>
                </a:cxn>
                <a:cxn ang="0">
                  <a:pos x="1713" y="238"/>
                </a:cxn>
                <a:cxn ang="0">
                  <a:pos x="1634" y="260"/>
                </a:cxn>
                <a:cxn ang="0">
                  <a:pos x="1538" y="280"/>
                </a:cxn>
                <a:cxn ang="0">
                  <a:pos x="1424" y="297"/>
                </a:cxn>
                <a:cxn ang="0">
                  <a:pos x="1298" y="309"/>
                </a:cxn>
                <a:cxn ang="0">
                  <a:pos x="1160" y="317"/>
                </a:cxn>
                <a:cxn ang="0">
                  <a:pos x="1017" y="323"/>
                </a:cxn>
                <a:cxn ang="0">
                  <a:pos x="871" y="325"/>
                </a:cxn>
                <a:cxn ang="0">
                  <a:pos x="727" y="321"/>
                </a:cxn>
                <a:cxn ang="0">
                  <a:pos x="587" y="315"/>
                </a:cxn>
                <a:cxn ang="0">
                  <a:pos x="453" y="303"/>
                </a:cxn>
                <a:cxn ang="0">
                  <a:pos x="334" y="289"/>
                </a:cxn>
                <a:cxn ang="0">
                  <a:pos x="229" y="271"/>
                </a:cxn>
                <a:cxn ang="0">
                  <a:pos x="141" y="250"/>
                </a:cxn>
                <a:cxn ang="0">
                  <a:pos x="73" y="226"/>
                </a:cxn>
                <a:cxn ang="0">
                  <a:pos x="27" y="201"/>
                </a:cxn>
                <a:cxn ang="0">
                  <a:pos x="3" y="175"/>
                </a:cxn>
              </a:cxnLst>
              <a:rect l="0" t="0" r="r" b="b"/>
              <a:pathLst>
                <a:path w="1816" h="325">
                  <a:moveTo>
                    <a:pt x="0" y="161"/>
                  </a:moveTo>
                  <a:lnTo>
                    <a:pt x="3" y="150"/>
                  </a:lnTo>
                  <a:lnTo>
                    <a:pt x="13" y="136"/>
                  </a:lnTo>
                  <a:lnTo>
                    <a:pt x="27" y="123"/>
                  </a:lnTo>
                  <a:lnTo>
                    <a:pt x="46" y="111"/>
                  </a:lnTo>
                  <a:lnTo>
                    <a:pt x="73" y="99"/>
                  </a:lnTo>
                  <a:lnTo>
                    <a:pt x="105" y="87"/>
                  </a:lnTo>
                  <a:lnTo>
                    <a:pt x="141" y="75"/>
                  </a:lnTo>
                  <a:lnTo>
                    <a:pt x="183" y="64"/>
                  </a:lnTo>
                  <a:lnTo>
                    <a:pt x="229" y="55"/>
                  </a:lnTo>
                  <a:lnTo>
                    <a:pt x="280" y="45"/>
                  </a:lnTo>
                  <a:lnTo>
                    <a:pt x="334" y="37"/>
                  </a:lnTo>
                  <a:lnTo>
                    <a:pt x="393" y="28"/>
                  </a:lnTo>
                  <a:lnTo>
                    <a:pt x="453" y="21"/>
                  </a:lnTo>
                  <a:lnTo>
                    <a:pt x="519" y="16"/>
                  </a:lnTo>
                  <a:lnTo>
                    <a:pt x="587" y="10"/>
                  </a:lnTo>
                  <a:lnTo>
                    <a:pt x="656" y="5"/>
                  </a:lnTo>
                  <a:lnTo>
                    <a:pt x="727" y="3"/>
                  </a:lnTo>
                  <a:lnTo>
                    <a:pt x="799" y="1"/>
                  </a:lnTo>
                  <a:lnTo>
                    <a:pt x="871" y="0"/>
                  </a:lnTo>
                  <a:lnTo>
                    <a:pt x="945" y="0"/>
                  </a:lnTo>
                  <a:lnTo>
                    <a:pt x="1017" y="1"/>
                  </a:lnTo>
                  <a:lnTo>
                    <a:pt x="1089" y="3"/>
                  </a:lnTo>
                  <a:lnTo>
                    <a:pt x="1160" y="5"/>
                  </a:lnTo>
                  <a:lnTo>
                    <a:pt x="1231" y="10"/>
                  </a:lnTo>
                  <a:lnTo>
                    <a:pt x="1298" y="16"/>
                  </a:lnTo>
                  <a:lnTo>
                    <a:pt x="1362" y="21"/>
                  </a:lnTo>
                  <a:lnTo>
                    <a:pt x="1424" y="28"/>
                  </a:lnTo>
                  <a:lnTo>
                    <a:pt x="1482" y="37"/>
                  </a:lnTo>
                  <a:lnTo>
                    <a:pt x="1538" y="45"/>
                  </a:lnTo>
                  <a:lnTo>
                    <a:pt x="1587" y="55"/>
                  </a:lnTo>
                  <a:lnTo>
                    <a:pt x="1634" y="64"/>
                  </a:lnTo>
                  <a:lnTo>
                    <a:pt x="1675" y="75"/>
                  </a:lnTo>
                  <a:lnTo>
                    <a:pt x="1713" y="87"/>
                  </a:lnTo>
                  <a:lnTo>
                    <a:pt x="1742" y="99"/>
                  </a:lnTo>
                  <a:lnTo>
                    <a:pt x="1768" y="111"/>
                  </a:lnTo>
                  <a:lnTo>
                    <a:pt x="1789" y="123"/>
                  </a:lnTo>
                  <a:lnTo>
                    <a:pt x="1805" y="136"/>
                  </a:lnTo>
                  <a:lnTo>
                    <a:pt x="1813" y="150"/>
                  </a:lnTo>
                  <a:lnTo>
                    <a:pt x="1815" y="161"/>
                  </a:lnTo>
                  <a:lnTo>
                    <a:pt x="1813" y="175"/>
                  </a:lnTo>
                  <a:lnTo>
                    <a:pt x="1805" y="188"/>
                  </a:lnTo>
                  <a:lnTo>
                    <a:pt x="1789" y="201"/>
                  </a:lnTo>
                  <a:lnTo>
                    <a:pt x="1768" y="214"/>
                  </a:lnTo>
                  <a:lnTo>
                    <a:pt x="1742" y="226"/>
                  </a:lnTo>
                  <a:lnTo>
                    <a:pt x="1713" y="238"/>
                  </a:lnTo>
                  <a:lnTo>
                    <a:pt x="1675" y="250"/>
                  </a:lnTo>
                  <a:lnTo>
                    <a:pt x="1634" y="260"/>
                  </a:lnTo>
                  <a:lnTo>
                    <a:pt x="1587" y="271"/>
                  </a:lnTo>
                  <a:lnTo>
                    <a:pt x="1538" y="280"/>
                  </a:lnTo>
                  <a:lnTo>
                    <a:pt x="1482" y="289"/>
                  </a:lnTo>
                  <a:lnTo>
                    <a:pt x="1424" y="297"/>
                  </a:lnTo>
                  <a:lnTo>
                    <a:pt x="1362" y="303"/>
                  </a:lnTo>
                  <a:lnTo>
                    <a:pt x="1298" y="309"/>
                  </a:lnTo>
                  <a:lnTo>
                    <a:pt x="1231" y="315"/>
                  </a:lnTo>
                  <a:lnTo>
                    <a:pt x="1160" y="317"/>
                  </a:lnTo>
                  <a:lnTo>
                    <a:pt x="1089" y="321"/>
                  </a:lnTo>
                  <a:lnTo>
                    <a:pt x="1017" y="323"/>
                  </a:lnTo>
                  <a:lnTo>
                    <a:pt x="945" y="325"/>
                  </a:lnTo>
                  <a:lnTo>
                    <a:pt x="871" y="325"/>
                  </a:lnTo>
                  <a:lnTo>
                    <a:pt x="799" y="323"/>
                  </a:lnTo>
                  <a:lnTo>
                    <a:pt x="727" y="321"/>
                  </a:lnTo>
                  <a:lnTo>
                    <a:pt x="656" y="317"/>
                  </a:lnTo>
                  <a:lnTo>
                    <a:pt x="587" y="315"/>
                  </a:lnTo>
                  <a:lnTo>
                    <a:pt x="519" y="309"/>
                  </a:lnTo>
                  <a:lnTo>
                    <a:pt x="453" y="303"/>
                  </a:lnTo>
                  <a:lnTo>
                    <a:pt x="393" y="297"/>
                  </a:lnTo>
                  <a:lnTo>
                    <a:pt x="334" y="289"/>
                  </a:lnTo>
                  <a:lnTo>
                    <a:pt x="280" y="280"/>
                  </a:lnTo>
                  <a:lnTo>
                    <a:pt x="229" y="271"/>
                  </a:lnTo>
                  <a:lnTo>
                    <a:pt x="183" y="260"/>
                  </a:lnTo>
                  <a:lnTo>
                    <a:pt x="141" y="250"/>
                  </a:lnTo>
                  <a:lnTo>
                    <a:pt x="105" y="238"/>
                  </a:lnTo>
                  <a:lnTo>
                    <a:pt x="73" y="226"/>
                  </a:lnTo>
                  <a:lnTo>
                    <a:pt x="46" y="214"/>
                  </a:lnTo>
                  <a:lnTo>
                    <a:pt x="27" y="201"/>
                  </a:lnTo>
                  <a:lnTo>
                    <a:pt x="13" y="188"/>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34"/>
            <p:cNvSpPr>
              <a:spLocks/>
            </p:cNvSpPr>
            <p:nvPr/>
          </p:nvSpPr>
          <p:spPr bwMode="auto">
            <a:xfrm>
              <a:off x="11854" y="6800"/>
              <a:ext cx="1816" cy="321"/>
            </a:xfrm>
            <a:custGeom>
              <a:avLst/>
              <a:gdLst/>
              <a:ahLst/>
              <a:cxnLst>
                <a:cxn ang="0">
                  <a:pos x="0" y="160"/>
                </a:cxn>
                <a:cxn ang="0">
                  <a:pos x="13" y="187"/>
                </a:cxn>
                <a:cxn ang="0">
                  <a:pos x="46" y="212"/>
                </a:cxn>
                <a:cxn ang="0">
                  <a:pos x="105" y="236"/>
                </a:cxn>
                <a:cxn ang="0">
                  <a:pos x="183" y="258"/>
                </a:cxn>
                <a:cxn ang="0">
                  <a:pos x="280" y="278"/>
                </a:cxn>
                <a:cxn ang="0">
                  <a:pos x="393" y="294"/>
                </a:cxn>
                <a:cxn ang="0">
                  <a:pos x="519" y="307"/>
                </a:cxn>
                <a:cxn ang="0">
                  <a:pos x="656" y="315"/>
                </a:cxn>
                <a:cxn ang="0">
                  <a:pos x="799" y="321"/>
                </a:cxn>
                <a:cxn ang="0">
                  <a:pos x="1089" y="319"/>
                </a:cxn>
                <a:cxn ang="0">
                  <a:pos x="1231" y="312"/>
                </a:cxn>
                <a:cxn ang="0">
                  <a:pos x="1362" y="301"/>
                </a:cxn>
                <a:cxn ang="0">
                  <a:pos x="1482" y="286"/>
                </a:cxn>
                <a:cxn ang="0">
                  <a:pos x="1587" y="268"/>
                </a:cxn>
                <a:cxn ang="0">
                  <a:pos x="1675" y="248"/>
                </a:cxn>
                <a:cxn ang="0">
                  <a:pos x="1742" y="224"/>
                </a:cxn>
                <a:cxn ang="0">
                  <a:pos x="1789" y="199"/>
                </a:cxn>
                <a:cxn ang="0">
                  <a:pos x="1813" y="174"/>
                </a:cxn>
                <a:cxn ang="0">
                  <a:pos x="1813" y="147"/>
                </a:cxn>
                <a:cxn ang="0">
                  <a:pos x="1789" y="122"/>
                </a:cxn>
                <a:cxn ang="0">
                  <a:pos x="1742" y="98"/>
                </a:cxn>
                <a:cxn ang="0">
                  <a:pos x="1675" y="75"/>
                </a:cxn>
                <a:cxn ang="0">
                  <a:pos x="1587" y="55"/>
                </a:cxn>
                <a:cxn ang="0">
                  <a:pos x="1482" y="36"/>
                </a:cxn>
                <a:cxn ang="0">
                  <a:pos x="1362" y="20"/>
                </a:cxn>
                <a:cxn ang="0">
                  <a:pos x="1231" y="9"/>
                </a:cxn>
                <a:cxn ang="0">
                  <a:pos x="1089" y="2"/>
                </a:cxn>
                <a:cxn ang="0">
                  <a:pos x="799" y="0"/>
                </a:cxn>
                <a:cxn ang="0">
                  <a:pos x="656" y="6"/>
                </a:cxn>
                <a:cxn ang="0">
                  <a:pos x="519" y="15"/>
                </a:cxn>
                <a:cxn ang="0">
                  <a:pos x="393" y="28"/>
                </a:cxn>
                <a:cxn ang="0">
                  <a:pos x="280" y="44"/>
                </a:cxn>
                <a:cxn ang="0">
                  <a:pos x="183" y="63"/>
                </a:cxn>
                <a:cxn ang="0">
                  <a:pos x="105" y="86"/>
                </a:cxn>
                <a:cxn ang="0">
                  <a:pos x="46" y="110"/>
                </a:cxn>
                <a:cxn ang="0">
                  <a:pos x="13" y="134"/>
                </a:cxn>
                <a:cxn ang="0">
                  <a:pos x="0" y="160"/>
                </a:cxn>
              </a:cxnLst>
              <a:rect l="0" t="0" r="r" b="b"/>
              <a:pathLst>
                <a:path w="1816" h="321">
                  <a:moveTo>
                    <a:pt x="0" y="160"/>
                  </a:moveTo>
                  <a:lnTo>
                    <a:pt x="0" y="160"/>
                  </a:lnTo>
                  <a:lnTo>
                    <a:pt x="3" y="174"/>
                  </a:lnTo>
                  <a:lnTo>
                    <a:pt x="13" y="187"/>
                  </a:lnTo>
                  <a:lnTo>
                    <a:pt x="27" y="199"/>
                  </a:lnTo>
                  <a:lnTo>
                    <a:pt x="46" y="212"/>
                  </a:lnTo>
                  <a:lnTo>
                    <a:pt x="73" y="224"/>
                  </a:lnTo>
                  <a:lnTo>
                    <a:pt x="105" y="236"/>
                  </a:lnTo>
                  <a:lnTo>
                    <a:pt x="141" y="248"/>
                  </a:lnTo>
                  <a:lnTo>
                    <a:pt x="183" y="258"/>
                  </a:lnTo>
                  <a:lnTo>
                    <a:pt x="229" y="268"/>
                  </a:lnTo>
                  <a:lnTo>
                    <a:pt x="280" y="278"/>
                  </a:lnTo>
                  <a:lnTo>
                    <a:pt x="334" y="286"/>
                  </a:lnTo>
                  <a:lnTo>
                    <a:pt x="393" y="294"/>
                  </a:lnTo>
                  <a:lnTo>
                    <a:pt x="453" y="301"/>
                  </a:lnTo>
                  <a:lnTo>
                    <a:pt x="519" y="307"/>
                  </a:lnTo>
                  <a:lnTo>
                    <a:pt x="587" y="312"/>
                  </a:lnTo>
                  <a:lnTo>
                    <a:pt x="656" y="315"/>
                  </a:lnTo>
                  <a:lnTo>
                    <a:pt x="727" y="319"/>
                  </a:lnTo>
                  <a:lnTo>
                    <a:pt x="799" y="321"/>
                  </a:lnTo>
                  <a:lnTo>
                    <a:pt x="1017" y="321"/>
                  </a:lnTo>
                  <a:lnTo>
                    <a:pt x="1089" y="319"/>
                  </a:lnTo>
                  <a:lnTo>
                    <a:pt x="1160" y="315"/>
                  </a:lnTo>
                  <a:lnTo>
                    <a:pt x="1231" y="312"/>
                  </a:lnTo>
                  <a:lnTo>
                    <a:pt x="1298" y="307"/>
                  </a:lnTo>
                  <a:lnTo>
                    <a:pt x="1362" y="301"/>
                  </a:lnTo>
                  <a:lnTo>
                    <a:pt x="1424" y="294"/>
                  </a:lnTo>
                  <a:lnTo>
                    <a:pt x="1482" y="286"/>
                  </a:lnTo>
                  <a:lnTo>
                    <a:pt x="1538" y="278"/>
                  </a:lnTo>
                  <a:lnTo>
                    <a:pt x="1587" y="268"/>
                  </a:lnTo>
                  <a:lnTo>
                    <a:pt x="1634" y="258"/>
                  </a:lnTo>
                  <a:lnTo>
                    <a:pt x="1675" y="248"/>
                  </a:lnTo>
                  <a:lnTo>
                    <a:pt x="1713" y="236"/>
                  </a:lnTo>
                  <a:lnTo>
                    <a:pt x="1742" y="224"/>
                  </a:lnTo>
                  <a:lnTo>
                    <a:pt x="1768" y="212"/>
                  </a:lnTo>
                  <a:lnTo>
                    <a:pt x="1789" y="199"/>
                  </a:lnTo>
                  <a:lnTo>
                    <a:pt x="1805" y="187"/>
                  </a:lnTo>
                  <a:lnTo>
                    <a:pt x="1813" y="174"/>
                  </a:lnTo>
                  <a:lnTo>
                    <a:pt x="1815" y="160"/>
                  </a:lnTo>
                  <a:lnTo>
                    <a:pt x="1813" y="147"/>
                  </a:lnTo>
                  <a:lnTo>
                    <a:pt x="1805" y="134"/>
                  </a:lnTo>
                  <a:lnTo>
                    <a:pt x="1789" y="122"/>
                  </a:lnTo>
                  <a:lnTo>
                    <a:pt x="1768" y="110"/>
                  </a:lnTo>
                  <a:lnTo>
                    <a:pt x="1742" y="98"/>
                  </a:lnTo>
                  <a:lnTo>
                    <a:pt x="1713" y="86"/>
                  </a:lnTo>
                  <a:lnTo>
                    <a:pt x="1675" y="75"/>
                  </a:lnTo>
                  <a:lnTo>
                    <a:pt x="1634" y="63"/>
                  </a:lnTo>
                  <a:lnTo>
                    <a:pt x="1587" y="55"/>
                  </a:lnTo>
                  <a:lnTo>
                    <a:pt x="1538" y="44"/>
                  </a:lnTo>
                  <a:lnTo>
                    <a:pt x="1482" y="36"/>
                  </a:lnTo>
                  <a:lnTo>
                    <a:pt x="1424" y="28"/>
                  </a:lnTo>
                  <a:lnTo>
                    <a:pt x="1362" y="20"/>
                  </a:lnTo>
                  <a:lnTo>
                    <a:pt x="1298" y="15"/>
                  </a:lnTo>
                  <a:lnTo>
                    <a:pt x="1231" y="9"/>
                  </a:lnTo>
                  <a:lnTo>
                    <a:pt x="1160" y="6"/>
                  </a:lnTo>
                  <a:lnTo>
                    <a:pt x="1089" y="2"/>
                  </a:lnTo>
                  <a:lnTo>
                    <a:pt x="1017" y="0"/>
                  </a:lnTo>
                  <a:lnTo>
                    <a:pt x="799" y="0"/>
                  </a:lnTo>
                  <a:lnTo>
                    <a:pt x="727" y="2"/>
                  </a:lnTo>
                  <a:lnTo>
                    <a:pt x="656" y="6"/>
                  </a:lnTo>
                  <a:lnTo>
                    <a:pt x="587" y="9"/>
                  </a:lnTo>
                  <a:lnTo>
                    <a:pt x="519" y="15"/>
                  </a:lnTo>
                  <a:lnTo>
                    <a:pt x="453" y="20"/>
                  </a:lnTo>
                  <a:lnTo>
                    <a:pt x="393" y="28"/>
                  </a:lnTo>
                  <a:lnTo>
                    <a:pt x="334" y="36"/>
                  </a:lnTo>
                  <a:lnTo>
                    <a:pt x="280" y="44"/>
                  </a:lnTo>
                  <a:lnTo>
                    <a:pt x="229" y="55"/>
                  </a:lnTo>
                  <a:lnTo>
                    <a:pt x="183" y="63"/>
                  </a:lnTo>
                  <a:lnTo>
                    <a:pt x="141" y="75"/>
                  </a:lnTo>
                  <a:lnTo>
                    <a:pt x="105" y="86"/>
                  </a:lnTo>
                  <a:lnTo>
                    <a:pt x="73" y="98"/>
                  </a:lnTo>
                  <a:lnTo>
                    <a:pt x="46" y="110"/>
                  </a:lnTo>
                  <a:lnTo>
                    <a:pt x="27" y="122"/>
                  </a:lnTo>
                  <a:lnTo>
                    <a:pt x="13" y="134"/>
                  </a:lnTo>
                  <a:lnTo>
                    <a:pt x="3" y="147"/>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35"/>
            <p:cNvSpPr>
              <a:spLocks/>
            </p:cNvSpPr>
            <p:nvPr/>
          </p:nvSpPr>
          <p:spPr bwMode="auto">
            <a:xfrm>
              <a:off x="11854" y="6800"/>
              <a:ext cx="1816" cy="321"/>
            </a:xfrm>
            <a:custGeom>
              <a:avLst/>
              <a:gdLst/>
              <a:ahLst/>
              <a:cxnLst>
                <a:cxn ang="0">
                  <a:pos x="3" y="147"/>
                </a:cxn>
                <a:cxn ang="0">
                  <a:pos x="27" y="122"/>
                </a:cxn>
                <a:cxn ang="0">
                  <a:pos x="73" y="98"/>
                </a:cxn>
                <a:cxn ang="0">
                  <a:pos x="141" y="75"/>
                </a:cxn>
                <a:cxn ang="0">
                  <a:pos x="229" y="55"/>
                </a:cxn>
                <a:cxn ang="0">
                  <a:pos x="334" y="36"/>
                </a:cxn>
                <a:cxn ang="0">
                  <a:pos x="453" y="20"/>
                </a:cxn>
                <a:cxn ang="0">
                  <a:pos x="587" y="9"/>
                </a:cxn>
                <a:cxn ang="0">
                  <a:pos x="727" y="2"/>
                </a:cxn>
                <a:cxn ang="0">
                  <a:pos x="1017" y="0"/>
                </a:cxn>
                <a:cxn ang="0">
                  <a:pos x="1160" y="6"/>
                </a:cxn>
                <a:cxn ang="0">
                  <a:pos x="1298" y="15"/>
                </a:cxn>
                <a:cxn ang="0">
                  <a:pos x="1424" y="28"/>
                </a:cxn>
                <a:cxn ang="0">
                  <a:pos x="1538" y="44"/>
                </a:cxn>
                <a:cxn ang="0">
                  <a:pos x="1634" y="63"/>
                </a:cxn>
                <a:cxn ang="0">
                  <a:pos x="1713" y="86"/>
                </a:cxn>
                <a:cxn ang="0">
                  <a:pos x="1768" y="110"/>
                </a:cxn>
                <a:cxn ang="0">
                  <a:pos x="1805" y="134"/>
                </a:cxn>
                <a:cxn ang="0">
                  <a:pos x="1815" y="160"/>
                </a:cxn>
                <a:cxn ang="0">
                  <a:pos x="1805" y="187"/>
                </a:cxn>
                <a:cxn ang="0">
                  <a:pos x="1768" y="212"/>
                </a:cxn>
                <a:cxn ang="0">
                  <a:pos x="1713" y="236"/>
                </a:cxn>
                <a:cxn ang="0">
                  <a:pos x="1634" y="258"/>
                </a:cxn>
                <a:cxn ang="0">
                  <a:pos x="1538" y="278"/>
                </a:cxn>
                <a:cxn ang="0">
                  <a:pos x="1424" y="294"/>
                </a:cxn>
                <a:cxn ang="0">
                  <a:pos x="1298" y="307"/>
                </a:cxn>
                <a:cxn ang="0">
                  <a:pos x="1160" y="315"/>
                </a:cxn>
                <a:cxn ang="0">
                  <a:pos x="1017" y="321"/>
                </a:cxn>
                <a:cxn ang="0">
                  <a:pos x="727" y="319"/>
                </a:cxn>
                <a:cxn ang="0">
                  <a:pos x="587" y="312"/>
                </a:cxn>
                <a:cxn ang="0">
                  <a:pos x="453" y="301"/>
                </a:cxn>
                <a:cxn ang="0">
                  <a:pos x="334" y="286"/>
                </a:cxn>
                <a:cxn ang="0">
                  <a:pos x="229" y="268"/>
                </a:cxn>
                <a:cxn ang="0">
                  <a:pos x="141" y="248"/>
                </a:cxn>
                <a:cxn ang="0">
                  <a:pos x="73" y="224"/>
                </a:cxn>
                <a:cxn ang="0">
                  <a:pos x="27" y="199"/>
                </a:cxn>
                <a:cxn ang="0">
                  <a:pos x="3" y="174"/>
                </a:cxn>
              </a:cxnLst>
              <a:rect l="0" t="0" r="r" b="b"/>
              <a:pathLst>
                <a:path w="1816" h="321">
                  <a:moveTo>
                    <a:pt x="0" y="160"/>
                  </a:moveTo>
                  <a:lnTo>
                    <a:pt x="3" y="147"/>
                  </a:lnTo>
                  <a:lnTo>
                    <a:pt x="13" y="134"/>
                  </a:lnTo>
                  <a:lnTo>
                    <a:pt x="27" y="122"/>
                  </a:lnTo>
                  <a:lnTo>
                    <a:pt x="46" y="110"/>
                  </a:lnTo>
                  <a:lnTo>
                    <a:pt x="73" y="98"/>
                  </a:lnTo>
                  <a:lnTo>
                    <a:pt x="105" y="86"/>
                  </a:lnTo>
                  <a:lnTo>
                    <a:pt x="141" y="75"/>
                  </a:lnTo>
                  <a:lnTo>
                    <a:pt x="183" y="63"/>
                  </a:lnTo>
                  <a:lnTo>
                    <a:pt x="229" y="55"/>
                  </a:lnTo>
                  <a:lnTo>
                    <a:pt x="280" y="44"/>
                  </a:lnTo>
                  <a:lnTo>
                    <a:pt x="334" y="36"/>
                  </a:lnTo>
                  <a:lnTo>
                    <a:pt x="393" y="28"/>
                  </a:lnTo>
                  <a:lnTo>
                    <a:pt x="453" y="20"/>
                  </a:lnTo>
                  <a:lnTo>
                    <a:pt x="519" y="15"/>
                  </a:lnTo>
                  <a:lnTo>
                    <a:pt x="587" y="9"/>
                  </a:lnTo>
                  <a:lnTo>
                    <a:pt x="656" y="6"/>
                  </a:lnTo>
                  <a:lnTo>
                    <a:pt x="727" y="2"/>
                  </a:lnTo>
                  <a:lnTo>
                    <a:pt x="799" y="0"/>
                  </a:lnTo>
                  <a:lnTo>
                    <a:pt x="1017" y="0"/>
                  </a:lnTo>
                  <a:lnTo>
                    <a:pt x="1089" y="2"/>
                  </a:lnTo>
                  <a:lnTo>
                    <a:pt x="1160" y="6"/>
                  </a:lnTo>
                  <a:lnTo>
                    <a:pt x="1231" y="9"/>
                  </a:lnTo>
                  <a:lnTo>
                    <a:pt x="1298" y="15"/>
                  </a:lnTo>
                  <a:lnTo>
                    <a:pt x="1362" y="20"/>
                  </a:lnTo>
                  <a:lnTo>
                    <a:pt x="1424" y="28"/>
                  </a:lnTo>
                  <a:lnTo>
                    <a:pt x="1482" y="36"/>
                  </a:lnTo>
                  <a:lnTo>
                    <a:pt x="1538" y="44"/>
                  </a:lnTo>
                  <a:lnTo>
                    <a:pt x="1587" y="55"/>
                  </a:lnTo>
                  <a:lnTo>
                    <a:pt x="1634" y="63"/>
                  </a:lnTo>
                  <a:lnTo>
                    <a:pt x="1675" y="75"/>
                  </a:lnTo>
                  <a:lnTo>
                    <a:pt x="1713" y="86"/>
                  </a:lnTo>
                  <a:lnTo>
                    <a:pt x="1742" y="98"/>
                  </a:lnTo>
                  <a:lnTo>
                    <a:pt x="1768" y="110"/>
                  </a:lnTo>
                  <a:lnTo>
                    <a:pt x="1789" y="122"/>
                  </a:lnTo>
                  <a:lnTo>
                    <a:pt x="1805" y="134"/>
                  </a:lnTo>
                  <a:lnTo>
                    <a:pt x="1813" y="147"/>
                  </a:lnTo>
                  <a:lnTo>
                    <a:pt x="1815" y="160"/>
                  </a:lnTo>
                  <a:lnTo>
                    <a:pt x="1813" y="174"/>
                  </a:lnTo>
                  <a:lnTo>
                    <a:pt x="1805" y="187"/>
                  </a:lnTo>
                  <a:lnTo>
                    <a:pt x="1789" y="199"/>
                  </a:lnTo>
                  <a:lnTo>
                    <a:pt x="1768" y="212"/>
                  </a:lnTo>
                  <a:lnTo>
                    <a:pt x="1742" y="224"/>
                  </a:lnTo>
                  <a:lnTo>
                    <a:pt x="1713" y="236"/>
                  </a:lnTo>
                  <a:lnTo>
                    <a:pt x="1675" y="248"/>
                  </a:lnTo>
                  <a:lnTo>
                    <a:pt x="1634" y="258"/>
                  </a:lnTo>
                  <a:lnTo>
                    <a:pt x="1587" y="268"/>
                  </a:lnTo>
                  <a:lnTo>
                    <a:pt x="1538" y="278"/>
                  </a:lnTo>
                  <a:lnTo>
                    <a:pt x="1482" y="286"/>
                  </a:lnTo>
                  <a:lnTo>
                    <a:pt x="1424" y="294"/>
                  </a:lnTo>
                  <a:lnTo>
                    <a:pt x="1362" y="301"/>
                  </a:lnTo>
                  <a:lnTo>
                    <a:pt x="1298" y="307"/>
                  </a:lnTo>
                  <a:lnTo>
                    <a:pt x="1231" y="312"/>
                  </a:lnTo>
                  <a:lnTo>
                    <a:pt x="1160" y="315"/>
                  </a:lnTo>
                  <a:lnTo>
                    <a:pt x="1089" y="319"/>
                  </a:lnTo>
                  <a:lnTo>
                    <a:pt x="1017" y="321"/>
                  </a:lnTo>
                  <a:lnTo>
                    <a:pt x="799" y="321"/>
                  </a:lnTo>
                  <a:lnTo>
                    <a:pt x="727" y="319"/>
                  </a:lnTo>
                  <a:lnTo>
                    <a:pt x="656" y="315"/>
                  </a:lnTo>
                  <a:lnTo>
                    <a:pt x="587" y="312"/>
                  </a:lnTo>
                  <a:lnTo>
                    <a:pt x="519" y="307"/>
                  </a:lnTo>
                  <a:lnTo>
                    <a:pt x="453" y="301"/>
                  </a:lnTo>
                  <a:lnTo>
                    <a:pt x="393" y="294"/>
                  </a:lnTo>
                  <a:lnTo>
                    <a:pt x="334" y="286"/>
                  </a:lnTo>
                  <a:lnTo>
                    <a:pt x="280" y="278"/>
                  </a:lnTo>
                  <a:lnTo>
                    <a:pt x="229" y="268"/>
                  </a:lnTo>
                  <a:lnTo>
                    <a:pt x="183" y="258"/>
                  </a:lnTo>
                  <a:lnTo>
                    <a:pt x="141" y="248"/>
                  </a:lnTo>
                  <a:lnTo>
                    <a:pt x="105" y="236"/>
                  </a:lnTo>
                  <a:lnTo>
                    <a:pt x="73" y="224"/>
                  </a:lnTo>
                  <a:lnTo>
                    <a:pt x="46" y="212"/>
                  </a:lnTo>
                  <a:lnTo>
                    <a:pt x="27" y="199"/>
                  </a:lnTo>
                  <a:lnTo>
                    <a:pt x="13" y="187"/>
                  </a:lnTo>
                  <a:lnTo>
                    <a:pt x="3" y="174"/>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36"/>
            <p:cNvSpPr>
              <a:spLocks/>
            </p:cNvSpPr>
            <p:nvPr/>
          </p:nvSpPr>
          <p:spPr bwMode="auto">
            <a:xfrm>
              <a:off x="11854" y="6717"/>
              <a:ext cx="1816" cy="325"/>
            </a:xfrm>
            <a:custGeom>
              <a:avLst/>
              <a:gdLst/>
              <a:ahLst/>
              <a:cxnLst>
                <a:cxn ang="0">
                  <a:pos x="0" y="163"/>
                </a:cxn>
                <a:cxn ang="0">
                  <a:pos x="13" y="188"/>
                </a:cxn>
                <a:cxn ang="0">
                  <a:pos x="46" y="214"/>
                </a:cxn>
                <a:cxn ang="0">
                  <a:pos x="105" y="237"/>
                </a:cxn>
                <a:cxn ang="0">
                  <a:pos x="183" y="260"/>
                </a:cxn>
                <a:cxn ang="0">
                  <a:pos x="280" y="280"/>
                </a:cxn>
                <a:cxn ang="0">
                  <a:pos x="393" y="296"/>
                </a:cxn>
                <a:cxn ang="0">
                  <a:pos x="519" y="309"/>
                </a:cxn>
                <a:cxn ang="0">
                  <a:pos x="656" y="319"/>
                </a:cxn>
                <a:cxn ang="0">
                  <a:pos x="799" y="323"/>
                </a:cxn>
                <a:cxn ang="0">
                  <a:pos x="945" y="325"/>
                </a:cxn>
                <a:cxn ang="0">
                  <a:pos x="1089" y="321"/>
                </a:cxn>
                <a:cxn ang="0">
                  <a:pos x="1231" y="314"/>
                </a:cxn>
                <a:cxn ang="0">
                  <a:pos x="1362" y="303"/>
                </a:cxn>
                <a:cxn ang="0">
                  <a:pos x="1482" y="289"/>
                </a:cxn>
                <a:cxn ang="0">
                  <a:pos x="1587" y="271"/>
                </a:cxn>
                <a:cxn ang="0">
                  <a:pos x="1675" y="250"/>
                </a:cxn>
                <a:cxn ang="0">
                  <a:pos x="1742" y="226"/>
                </a:cxn>
                <a:cxn ang="0">
                  <a:pos x="1789" y="201"/>
                </a:cxn>
                <a:cxn ang="0">
                  <a:pos x="1813" y="175"/>
                </a:cxn>
                <a:cxn ang="0">
                  <a:pos x="1813" y="150"/>
                </a:cxn>
                <a:cxn ang="0">
                  <a:pos x="1789" y="123"/>
                </a:cxn>
                <a:cxn ang="0">
                  <a:pos x="1742" y="99"/>
                </a:cxn>
                <a:cxn ang="0">
                  <a:pos x="1675" y="75"/>
                </a:cxn>
                <a:cxn ang="0">
                  <a:pos x="1587" y="55"/>
                </a:cxn>
                <a:cxn ang="0">
                  <a:pos x="1482" y="37"/>
                </a:cxn>
                <a:cxn ang="0">
                  <a:pos x="1362" y="21"/>
                </a:cxn>
                <a:cxn ang="0">
                  <a:pos x="1231" y="10"/>
                </a:cxn>
                <a:cxn ang="0">
                  <a:pos x="1089" y="2"/>
                </a:cxn>
                <a:cxn ang="0">
                  <a:pos x="945" y="0"/>
                </a:cxn>
                <a:cxn ang="0">
                  <a:pos x="799" y="1"/>
                </a:cxn>
                <a:cxn ang="0">
                  <a:pos x="656" y="7"/>
                </a:cxn>
                <a:cxn ang="0">
                  <a:pos x="519" y="15"/>
                </a:cxn>
                <a:cxn ang="0">
                  <a:pos x="393" y="30"/>
                </a:cxn>
                <a:cxn ang="0">
                  <a:pos x="280" y="45"/>
                </a:cxn>
                <a:cxn ang="0">
                  <a:pos x="183" y="64"/>
                </a:cxn>
                <a:cxn ang="0">
                  <a:pos x="105" y="87"/>
                </a:cxn>
                <a:cxn ang="0">
                  <a:pos x="46" y="111"/>
                </a:cxn>
                <a:cxn ang="0">
                  <a:pos x="13" y="136"/>
                </a:cxn>
                <a:cxn ang="0">
                  <a:pos x="0" y="163"/>
                </a:cxn>
              </a:cxnLst>
              <a:rect l="0" t="0" r="r" b="b"/>
              <a:pathLst>
                <a:path w="1816" h="325">
                  <a:moveTo>
                    <a:pt x="0" y="163"/>
                  </a:moveTo>
                  <a:lnTo>
                    <a:pt x="0" y="163"/>
                  </a:lnTo>
                  <a:lnTo>
                    <a:pt x="3" y="175"/>
                  </a:lnTo>
                  <a:lnTo>
                    <a:pt x="13" y="188"/>
                  </a:lnTo>
                  <a:lnTo>
                    <a:pt x="27" y="201"/>
                  </a:lnTo>
                  <a:lnTo>
                    <a:pt x="46" y="214"/>
                  </a:lnTo>
                  <a:lnTo>
                    <a:pt x="73" y="226"/>
                  </a:lnTo>
                  <a:lnTo>
                    <a:pt x="105" y="237"/>
                  </a:lnTo>
                  <a:lnTo>
                    <a:pt x="141" y="250"/>
                  </a:lnTo>
                  <a:lnTo>
                    <a:pt x="183" y="260"/>
                  </a:lnTo>
                  <a:lnTo>
                    <a:pt x="229" y="271"/>
                  </a:lnTo>
                  <a:lnTo>
                    <a:pt x="280" y="280"/>
                  </a:lnTo>
                  <a:lnTo>
                    <a:pt x="334" y="289"/>
                  </a:lnTo>
                  <a:lnTo>
                    <a:pt x="393" y="296"/>
                  </a:lnTo>
                  <a:lnTo>
                    <a:pt x="453" y="303"/>
                  </a:lnTo>
                  <a:lnTo>
                    <a:pt x="519" y="309"/>
                  </a:lnTo>
                  <a:lnTo>
                    <a:pt x="587" y="314"/>
                  </a:lnTo>
                  <a:lnTo>
                    <a:pt x="656" y="319"/>
                  </a:lnTo>
                  <a:lnTo>
                    <a:pt x="727" y="321"/>
                  </a:lnTo>
                  <a:lnTo>
                    <a:pt x="799" y="323"/>
                  </a:lnTo>
                  <a:lnTo>
                    <a:pt x="871" y="325"/>
                  </a:lnTo>
                  <a:lnTo>
                    <a:pt x="945" y="325"/>
                  </a:lnTo>
                  <a:lnTo>
                    <a:pt x="1017" y="323"/>
                  </a:lnTo>
                  <a:lnTo>
                    <a:pt x="1089" y="321"/>
                  </a:lnTo>
                  <a:lnTo>
                    <a:pt x="1160" y="319"/>
                  </a:lnTo>
                  <a:lnTo>
                    <a:pt x="1231" y="314"/>
                  </a:lnTo>
                  <a:lnTo>
                    <a:pt x="1298" y="309"/>
                  </a:lnTo>
                  <a:lnTo>
                    <a:pt x="1362" y="303"/>
                  </a:lnTo>
                  <a:lnTo>
                    <a:pt x="1424" y="296"/>
                  </a:lnTo>
                  <a:lnTo>
                    <a:pt x="1482" y="289"/>
                  </a:lnTo>
                  <a:lnTo>
                    <a:pt x="1538" y="280"/>
                  </a:lnTo>
                  <a:lnTo>
                    <a:pt x="1587" y="271"/>
                  </a:lnTo>
                  <a:lnTo>
                    <a:pt x="1634" y="260"/>
                  </a:lnTo>
                  <a:lnTo>
                    <a:pt x="1675" y="250"/>
                  </a:lnTo>
                  <a:lnTo>
                    <a:pt x="1713" y="237"/>
                  </a:lnTo>
                  <a:lnTo>
                    <a:pt x="1742" y="226"/>
                  </a:lnTo>
                  <a:lnTo>
                    <a:pt x="1768" y="214"/>
                  </a:lnTo>
                  <a:lnTo>
                    <a:pt x="1789" y="201"/>
                  </a:lnTo>
                  <a:lnTo>
                    <a:pt x="1805" y="188"/>
                  </a:lnTo>
                  <a:lnTo>
                    <a:pt x="1813" y="175"/>
                  </a:lnTo>
                  <a:lnTo>
                    <a:pt x="1815" y="163"/>
                  </a:lnTo>
                  <a:lnTo>
                    <a:pt x="1813" y="150"/>
                  </a:lnTo>
                  <a:lnTo>
                    <a:pt x="1805" y="136"/>
                  </a:lnTo>
                  <a:lnTo>
                    <a:pt x="1789" y="123"/>
                  </a:lnTo>
                  <a:lnTo>
                    <a:pt x="1768" y="111"/>
                  </a:lnTo>
                  <a:lnTo>
                    <a:pt x="1742" y="99"/>
                  </a:lnTo>
                  <a:lnTo>
                    <a:pt x="1713" y="87"/>
                  </a:lnTo>
                  <a:lnTo>
                    <a:pt x="1675" y="75"/>
                  </a:lnTo>
                  <a:lnTo>
                    <a:pt x="1634" y="64"/>
                  </a:lnTo>
                  <a:lnTo>
                    <a:pt x="1587" y="55"/>
                  </a:lnTo>
                  <a:lnTo>
                    <a:pt x="1538" y="45"/>
                  </a:lnTo>
                  <a:lnTo>
                    <a:pt x="1482" y="37"/>
                  </a:lnTo>
                  <a:lnTo>
                    <a:pt x="1424" y="30"/>
                  </a:lnTo>
                  <a:lnTo>
                    <a:pt x="1362" y="21"/>
                  </a:lnTo>
                  <a:lnTo>
                    <a:pt x="1298" y="15"/>
                  </a:lnTo>
                  <a:lnTo>
                    <a:pt x="1231" y="10"/>
                  </a:lnTo>
                  <a:lnTo>
                    <a:pt x="1160" y="7"/>
                  </a:lnTo>
                  <a:lnTo>
                    <a:pt x="1089" y="2"/>
                  </a:lnTo>
                  <a:lnTo>
                    <a:pt x="1017" y="1"/>
                  </a:lnTo>
                  <a:lnTo>
                    <a:pt x="945" y="0"/>
                  </a:lnTo>
                  <a:lnTo>
                    <a:pt x="871" y="0"/>
                  </a:lnTo>
                  <a:lnTo>
                    <a:pt x="799" y="1"/>
                  </a:lnTo>
                  <a:lnTo>
                    <a:pt x="727" y="2"/>
                  </a:lnTo>
                  <a:lnTo>
                    <a:pt x="656" y="7"/>
                  </a:lnTo>
                  <a:lnTo>
                    <a:pt x="587" y="10"/>
                  </a:lnTo>
                  <a:lnTo>
                    <a:pt x="519" y="15"/>
                  </a:lnTo>
                  <a:lnTo>
                    <a:pt x="453" y="21"/>
                  </a:lnTo>
                  <a:lnTo>
                    <a:pt x="393" y="30"/>
                  </a:lnTo>
                  <a:lnTo>
                    <a:pt x="334" y="37"/>
                  </a:lnTo>
                  <a:lnTo>
                    <a:pt x="280" y="45"/>
                  </a:lnTo>
                  <a:lnTo>
                    <a:pt x="229" y="55"/>
                  </a:lnTo>
                  <a:lnTo>
                    <a:pt x="183" y="64"/>
                  </a:lnTo>
                  <a:lnTo>
                    <a:pt x="141" y="75"/>
                  </a:lnTo>
                  <a:lnTo>
                    <a:pt x="105" y="87"/>
                  </a:lnTo>
                  <a:lnTo>
                    <a:pt x="73" y="99"/>
                  </a:lnTo>
                  <a:lnTo>
                    <a:pt x="46" y="111"/>
                  </a:lnTo>
                  <a:lnTo>
                    <a:pt x="27" y="123"/>
                  </a:lnTo>
                  <a:lnTo>
                    <a:pt x="13" y="136"/>
                  </a:lnTo>
                  <a:lnTo>
                    <a:pt x="3" y="150"/>
                  </a:lnTo>
                  <a:lnTo>
                    <a:pt x="0" y="16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37"/>
            <p:cNvSpPr>
              <a:spLocks/>
            </p:cNvSpPr>
            <p:nvPr/>
          </p:nvSpPr>
          <p:spPr bwMode="auto">
            <a:xfrm>
              <a:off x="11854" y="6717"/>
              <a:ext cx="1816" cy="325"/>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2"/>
                </a:cxn>
                <a:cxn ang="0">
                  <a:pos x="871" y="0"/>
                </a:cxn>
                <a:cxn ang="0">
                  <a:pos x="1017" y="1"/>
                </a:cxn>
                <a:cxn ang="0">
                  <a:pos x="1160" y="7"/>
                </a:cxn>
                <a:cxn ang="0">
                  <a:pos x="1298" y="15"/>
                </a:cxn>
                <a:cxn ang="0">
                  <a:pos x="1424" y="30"/>
                </a:cxn>
                <a:cxn ang="0">
                  <a:pos x="1538" y="45"/>
                </a:cxn>
                <a:cxn ang="0">
                  <a:pos x="1634" y="64"/>
                </a:cxn>
                <a:cxn ang="0">
                  <a:pos x="1713" y="87"/>
                </a:cxn>
                <a:cxn ang="0">
                  <a:pos x="1768" y="111"/>
                </a:cxn>
                <a:cxn ang="0">
                  <a:pos x="1805" y="136"/>
                </a:cxn>
                <a:cxn ang="0">
                  <a:pos x="1815" y="163"/>
                </a:cxn>
                <a:cxn ang="0">
                  <a:pos x="1805" y="188"/>
                </a:cxn>
                <a:cxn ang="0">
                  <a:pos x="1768" y="214"/>
                </a:cxn>
                <a:cxn ang="0">
                  <a:pos x="1713" y="237"/>
                </a:cxn>
                <a:cxn ang="0">
                  <a:pos x="1634" y="260"/>
                </a:cxn>
                <a:cxn ang="0">
                  <a:pos x="1538" y="280"/>
                </a:cxn>
                <a:cxn ang="0">
                  <a:pos x="1424" y="296"/>
                </a:cxn>
                <a:cxn ang="0">
                  <a:pos x="1298" y="309"/>
                </a:cxn>
                <a:cxn ang="0">
                  <a:pos x="1160" y="319"/>
                </a:cxn>
                <a:cxn ang="0">
                  <a:pos x="1017" y="323"/>
                </a:cxn>
                <a:cxn ang="0">
                  <a:pos x="871" y="325"/>
                </a:cxn>
                <a:cxn ang="0">
                  <a:pos x="727" y="321"/>
                </a:cxn>
                <a:cxn ang="0">
                  <a:pos x="587" y="314"/>
                </a:cxn>
                <a:cxn ang="0">
                  <a:pos x="453" y="303"/>
                </a:cxn>
                <a:cxn ang="0">
                  <a:pos x="334" y="289"/>
                </a:cxn>
                <a:cxn ang="0">
                  <a:pos x="229" y="271"/>
                </a:cxn>
                <a:cxn ang="0">
                  <a:pos x="141" y="250"/>
                </a:cxn>
                <a:cxn ang="0">
                  <a:pos x="73" y="226"/>
                </a:cxn>
                <a:cxn ang="0">
                  <a:pos x="27" y="201"/>
                </a:cxn>
                <a:cxn ang="0">
                  <a:pos x="3" y="175"/>
                </a:cxn>
              </a:cxnLst>
              <a:rect l="0" t="0" r="r" b="b"/>
              <a:pathLst>
                <a:path w="1816" h="325">
                  <a:moveTo>
                    <a:pt x="0" y="163"/>
                  </a:moveTo>
                  <a:lnTo>
                    <a:pt x="3" y="150"/>
                  </a:lnTo>
                  <a:lnTo>
                    <a:pt x="13" y="136"/>
                  </a:lnTo>
                  <a:lnTo>
                    <a:pt x="27" y="123"/>
                  </a:lnTo>
                  <a:lnTo>
                    <a:pt x="46" y="111"/>
                  </a:lnTo>
                  <a:lnTo>
                    <a:pt x="73" y="99"/>
                  </a:lnTo>
                  <a:lnTo>
                    <a:pt x="105" y="87"/>
                  </a:lnTo>
                  <a:lnTo>
                    <a:pt x="141" y="75"/>
                  </a:lnTo>
                  <a:lnTo>
                    <a:pt x="183" y="64"/>
                  </a:lnTo>
                  <a:lnTo>
                    <a:pt x="229" y="55"/>
                  </a:lnTo>
                  <a:lnTo>
                    <a:pt x="280" y="45"/>
                  </a:lnTo>
                  <a:lnTo>
                    <a:pt x="334" y="37"/>
                  </a:lnTo>
                  <a:lnTo>
                    <a:pt x="393" y="30"/>
                  </a:lnTo>
                  <a:lnTo>
                    <a:pt x="453" y="21"/>
                  </a:lnTo>
                  <a:lnTo>
                    <a:pt x="519" y="15"/>
                  </a:lnTo>
                  <a:lnTo>
                    <a:pt x="587" y="10"/>
                  </a:lnTo>
                  <a:lnTo>
                    <a:pt x="656" y="7"/>
                  </a:lnTo>
                  <a:lnTo>
                    <a:pt x="727" y="2"/>
                  </a:lnTo>
                  <a:lnTo>
                    <a:pt x="799" y="1"/>
                  </a:lnTo>
                  <a:lnTo>
                    <a:pt x="871" y="0"/>
                  </a:lnTo>
                  <a:lnTo>
                    <a:pt x="945" y="0"/>
                  </a:lnTo>
                  <a:lnTo>
                    <a:pt x="1017" y="1"/>
                  </a:lnTo>
                  <a:lnTo>
                    <a:pt x="1089" y="2"/>
                  </a:lnTo>
                  <a:lnTo>
                    <a:pt x="1160" y="7"/>
                  </a:lnTo>
                  <a:lnTo>
                    <a:pt x="1231" y="10"/>
                  </a:lnTo>
                  <a:lnTo>
                    <a:pt x="1298" y="15"/>
                  </a:lnTo>
                  <a:lnTo>
                    <a:pt x="1362" y="21"/>
                  </a:lnTo>
                  <a:lnTo>
                    <a:pt x="1424" y="30"/>
                  </a:lnTo>
                  <a:lnTo>
                    <a:pt x="1482" y="37"/>
                  </a:lnTo>
                  <a:lnTo>
                    <a:pt x="1538" y="45"/>
                  </a:lnTo>
                  <a:lnTo>
                    <a:pt x="1587" y="55"/>
                  </a:lnTo>
                  <a:lnTo>
                    <a:pt x="1634" y="64"/>
                  </a:lnTo>
                  <a:lnTo>
                    <a:pt x="1675" y="75"/>
                  </a:lnTo>
                  <a:lnTo>
                    <a:pt x="1713" y="87"/>
                  </a:lnTo>
                  <a:lnTo>
                    <a:pt x="1742" y="99"/>
                  </a:lnTo>
                  <a:lnTo>
                    <a:pt x="1768" y="111"/>
                  </a:lnTo>
                  <a:lnTo>
                    <a:pt x="1789" y="123"/>
                  </a:lnTo>
                  <a:lnTo>
                    <a:pt x="1805" y="136"/>
                  </a:lnTo>
                  <a:lnTo>
                    <a:pt x="1813" y="150"/>
                  </a:lnTo>
                  <a:lnTo>
                    <a:pt x="1815" y="163"/>
                  </a:lnTo>
                  <a:lnTo>
                    <a:pt x="1813" y="175"/>
                  </a:lnTo>
                  <a:lnTo>
                    <a:pt x="1805" y="188"/>
                  </a:lnTo>
                  <a:lnTo>
                    <a:pt x="1789" y="201"/>
                  </a:lnTo>
                  <a:lnTo>
                    <a:pt x="1768" y="214"/>
                  </a:lnTo>
                  <a:lnTo>
                    <a:pt x="1742" y="226"/>
                  </a:lnTo>
                  <a:lnTo>
                    <a:pt x="1713" y="237"/>
                  </a:lnTo>
                  <a:lnTo>
                    <a:pt x="1675" y="250"/>
                  </a:lnTo>
                  <a:lnTo>
                    <a:pt x="1634" y="260"/>
                  </a:lnTo>
                  <a:lnTo>
                    <a:pt x="1587" y="271"/>
                  </a:lnTo>
                  <a:lnTo>
                    <a:pt x="1538" y="280"/>
                  </a:lnTo>
                  <a:lnTo>
                    <a:pt x="1482" y="289"/>
                  </a:lnTo>
                  <a:lnTo>
                    <a:pt x="1424" y="296"/>
                  </a:lnTo>
                  <a:lnTo>
                    <a:pt x="1362" y="303"/>
                  </a:lnTo>
                  <a:lnTo>
                    <a:pt x="1298" y="309"/>
                  </a:lnTo>
                  <a:lnTo>
                    <a:pt x="1231" y="314"/>
                  </a:lnTo>
                  <a:lnTo>
                    <a:pt x="1160" y="319"/>
                  </a:lnTo>
                  <a:lnTo>
                    <a:pt x="1089" y="321"/>
                  </a:lnTo>
                  <a:lnTo>
                    <a:pt x="1017" y="323"/>
                  </a:lnTo>
                  <a:lnTo>
                    <a:pt x="945" y="325"/>
                  </a:lnTo>
                  <a:lnTo>
                    <a:pt x="871" y="325"/>
                  </a:lnTo>
                  <a:lnTo>
                    <a:pt x="799" y="323"/>
                  </a:lnTo>
                  <a:lnTo>
                    <a:pt x="727" y="321"/>
                  </a:lnTo>
                  <a:lnTo>
                    <a:pt x="656" y="319"/>
                  </a:lnTo>
                  <a:lnTo>
                    <a:pt x="587" y="314"/>
                  </a:lnTo>
                  <a:lnTo>
                    <a:pt x="519" y="309"/>
                  </a:lnTo>
                  <a:lnTo>
                    <a:pt x="453" y="303"/>
                  </a:lnTo>
                  <a:lnTo>
                    <a:pt x="393" y="296"/>
                  </a:lnTo>
                  <a:lnTo>
                    <a:pt x="334" y="289"/>
                  </a:lnTo>
                  <a:lnTo>
                    <a:pt x="280" y="280"/>
                  </a:lnTo>
                  <a:lnTo>
                    <a:pt x="229" y="271"/>
                  </a:lnTo>
                  <a:lnTo>
                    <a:pt x="183" y="260"/>
                  </a:lnTo>
                  <a:lnTo>
                    <a:pt x="141" y="250"/>
                  </a:lnTo>
                  <a:lnTo>
                    <a:pt x="105" y="237"/>
                  </a:lnTo>
                  <a:lnTo>
                    <a:pt x="73" y="226"/>
                  </a:lnTo>
                  <a:lnTo>
                    <a:pt x="46" y="214"/>
                  </a:lnTo>
                  <a:lnTo>
                    <a:pt x="27" y="201"/>
                  </a:lnTo>
                  <a:lnTo>
                    <a:pt x="13" y="188"/>
                  </a:lnTo>
                  <a:lnTo>
                    <a:pt x="3" y="175"/>
                  </a:lnTo>
                  <a:lnTo>
                    <a:pt x="0" y="163"/>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38"/>
            <p:cNvSpPr>
              <a:spLocks/>
            </p:cNvSpPr>
            <p:nvPr/>
          </p:nvSpPr>
          <p:spPr bwMode="auto">
            <a:xfrm>
              <a:off x="11854" y="6637"/>
              <a:ext cx="1816" cy="322"/>
            </a:xfrm>
            <a:custGeom>
              <a:avLst/>
              <a:gdLst/>
              <a:ahLst/>
              <a:cxnLst>
                <a:cxn ang="0">
                  <a:pos x="0" y="161"/>
                </a:cxn>
                <a:cxn ang="0">
                  <a:pos x="13" y="187"/>
                </a:cxn>
                <a:cxn ang="0">
                  <a:pos x="46" y="213"/>
                </a:cxn>
                <a:cxn ang="0">
                  <a:pos x="105" y="237"/>
                </a:cxn>
                <a:cxn ang="0">
                  <a:pos x="183" y="257"/>
                </a:cxn>
                <a:cxn ang="0">
                  <a:pos x="280" y="278"/>
                </a:cxn>
                <a:cxn ang="0">
                  <a:pos x="393" y="295"/>
                </a:cxn>
                <a:cxn ang="0">
                  <a:pos x="519" y="308"/>
                </a:cxn>
                <a:cxn ang="0">
                  <a:pos x="656" y="316"/>
                </a:cxn>
                <a:cxn ang="0">
                  <a:pos x="799" y="321"/>
                </a:cxn>
                <a:cxn ang="0">
                  <a:pos x="945" y="322"/>
                </a:cxn>
                <a:cxn ang="0">
                  <a:pos x="1089" y="319"/>
                </a:cxn>
                <a:cxn ang="0">
                  <a:pos x="1231" y="313"/>
                </a:cxn>
                <a:cxn ang="0">
                  <a:pos x="1362" y="301"/>
                </a:cxn>
                <a:cxn ang="0">
                  <a:pos x="1482" y="286"/>
                </a:cxn>
                <a:cxn ang="0">
                  <a:pos x="1587" y="268"/>
                </a:cxn>
                <a:cxn ang="0">
                  <a:pos x="1675" y="248"/>
                </a:cxn>
                <a:cxn ang="0">
                  <a:pos x="1742" y="225"/>
                </a:cxn>
                <a:cxn ang="0">
                  <a:pos x="1789" y="200"/>
                </a:cxn>
                <a:cxn ang="0">
                  <a:pos x="1813" y="175"/>
                </a:cxn>
                <a:cxn ang="0">
                  <a:pos x="1813" y="148"/>
                </a:cxn>
                <a:cxn ang="0">
                  <a:pos x="1789" y="123"/>
                </a:cxn>
                <a:cxn ang="0">
                  <a:pos x="1742" y="99"/>
                </a:cxn>
                <a:cxn ang="0">
                  <a:pos x="1675" y="75"/>
                </a:cxn>
                <a:cxn ang="0">
                  <a:pos x="1587" y="55"/>
                </a:cxn>
                <a:cxn ang="0">
                  <a:pos x="1482" y="37"/>
                </a:cxn>
                <a:cxn ang="0">
                  <a:pos x="1362" y="21"/>
                </a:cxn>
                <a:cxn ang="0">
                  <a:pos x="1231" y="11"/>
                </a:cxn>
                <a:cxn ang="0">
                  <a:pos x="1089" y="3"/>
                </a:cxn>
                <a:cxn ang="0">
                  <a:pos x="945" y="0"/>
                </a:cxn>
                <a:cxn ang="0">
                  <a:pos x="799" y="1"/>
                </a:cxn>
                <a:cxn ang="0">
                  <a:pos x="656" y="7"/>
                </a:cxn>
                <a:cxn ang="0">
                  <a:pos x="519" y="16"/>
                </a:cxn>
                <a:cxn ang="0">
                  <a:pos x="393" y="30"/>
                </a:cxn>
                <a:cxn ang="0">
                  <a:pos x="280" y="45"/>
                </a:cxn>
                <a:cxn ang="0">
                  <a:pos x="183" y="64"/>
                </a:cxn>
                <a:cxn ang="0">
                  <a:pos x="105" y="87"/>
                </a:cxn>
                <a:cxn ang="0">
                  <a:pos x="46" y="111"/>
                </a:cxn>
                <a:cxn ang="0">
                  <a:pos x="13" y="136"/>
                </a:cxn>
                <a:cxn ang="0">
                  <a:pos x="0" y="161"/>
                </a:cxn>
              </a:cxnLst>
              <a:rect l="0" t="0" r="r" b="b"/>
              <a:pathLst>
                <a:path w="1816" h="322">
                  <a:moveTo>
                    <a:pt x="0" y="161"/>
                  </a:moveTo>
                  <a:lnTo>
                    <a:pt x="0" y="161"/>
                  </a:lnTo>
                  <a:lnTo>
                    <a:pt x="3" y="175"/>
                  </a:lnTo>
                  <a:lnTo>
                    <a:pt x="13" y="187"/>
                  </a:lnTo>
                  <a:lnTo>
                    <a:pt x="27" y="200"/>
                  </a:lnTo>
                  <a:lnTo>
                    <a:pt x="46" y="213"/>
                  </a:lnTo>
                  <a:lnTo>
                    <a:pt x="73" y="225"/>
                  </a:lnTo>
                  <a:lnTo>
                    <a:pt x="105" y="237"/>
                  </a:lnTo>
                  <a:lnTo>
                    <a:pt x="141" y="248"/>
                  </a:lnTo>
                  <a:lnTo>
                    <a:pt x="183" y="257"/>
                  </a:lnTo>
                  <a:lnTo>
                    <a:pt x="229" y="268"/>
                  </a:lnTo>
                  <a:lnTo>
                    <a:pt x="280" y="278"/>
                  </a:lnTo>
                  <a:lnTo>
                    <a:pt x="334" y="286"/>
                  </a:lnTo>
                  <a:lnTo>
                    <a:pt x="393" y="295"/>
                  </a:lnTo>
                  <a:lnTo>
                    <a:pt x="453" y="301"/>
                  </a:lnTo>
                  <a:lnTo>
                    <a:pt x="519" y="308"/>
                  </a:lnTo>
                  <a:lnTo>
                    <a:pt x="587" y="313"/>
                  </a:lnTo>
                  <a:lnTo>
                    <a:pt x="656" y="316"/>
                  </a:lnTo>
                  <a:lnTo>
                    <a:pt x="727" y="319"/>
                  </a:lnTo>
                  <a:lnTo>
                    <a:pt x="799" y="321"/>
                  </a:lnTo>
                  <a:lnTo>
                    <a:pt x="871" y="322"/>
                  </a:lnTo>
                  <a:lnTo>
                    <a:pt x="945" y="322"/>
                  </a:lnTo>
                  <a:lnTo>
                    <a:pt x="1017" y="321"/>
                  </a:lnTo>
                  <a:lnTo>
                    <a:pt x="1089" y="319"/>
                  </a:lnTo>
                  <a:lnTo>
                    <a:pt x="1160" y="316"/>
                  </a:lnTo>
                  <a:lnTo>
                    <a:pt x="1231" y="313"/>
                  </a:lnTo>
                  <a:lnTo>
                    <a:pt x="1298" y="308"/>
                  </a:lnTo>
                  <a:lnTo>
                    <a:pt x="1362" y="301"/>
                  </a:lnTo>
                  <a:lnTo>
                    <a:pt x="1424" y="295"/>
                  </a:lnTo>
                  <a:lnTo>
                    <a:pt x="1482" y="286"/>
                  </a:lnTo>
                  <a:lnTo>
                    <a:pt x="1538" y="278"/>
                  </a:lnTo>
                  <a:lnTo>
                    <a:pt x="1587" y="268"/>
                  </a:lnTo>
                  <a:lnTo>
                    <a:pt x="1634" y="257"/>
                  </a:lnTo>
                  <a:lnTo>
                    <a:pt x="1675" y="248"/>
                  </a:lnTo>
                  <a:lnTo>
                    <a:pt x="1713" y="237"/>
                  </a:lnTo>
                  <a:lnTo>
                    <a:pt x="1742" y="225"/>
                  </a:lnTo>
                  <a:lnTo>
                    <a:pt x="1768" y="213"/>
                  </a:lnTo>
                  <a:lnTo>
                    <a:pt x="1789" y="200"/>
                  </a:lnTo>
                  <a:lnTo>
                    <a:pt x="1805" y="187"/>
                  </a:lnTo>
                  <a:lnTo>
                    <a:pt x="1813" y="175"/>
                  </a:lnTo>
                  <a:lnTo>
                    <a:pt x="1815" y="161"/>
                  </a:lnTo>
                  <a:lnTo>
                    <a:pt x="1813" y="148"/>
                  </a:lnTo>
                  <a:lnTo>
                    <a:pt x="1805" y="136"/>
                  </a:lnTo>
                  <a:lnTo>
                    <a:pt x="1789" y="123"/>
                  </a:lnTo>
                  <a:lnTo>
                    <a:pt x="1768" y="111"/>
                  </a:lnTo>
                  <a:lnTo>
                    <a:pt x="1742" y="99"/>
                  </a:lnTo>
                  <a:lnTo>
                    <a:pt x="1713" y="87"/>
                  </a:lnTo>
                  <a:lnTo>
                    <a:pt x="1675" y="75"/>
                  </a:lnTo>
                  <a:lnTo>
                    <a:pt x="1634" y="64"/>
                  </a:lnTo>
                  <a:lnTo>
                    <a:pt x="1587" y="55"/>
                  </a:lnTo>
                  <a:lnTo>
                    <a:pt x="1538" y="45"/>
                  </a:lnTo>
                  <a:lnTo>
                    <a:pt x="1482" y="37"/>
                  </a:lnTo>
                  <a:lnTo>
                    <a:pt x="1424" y="30"/>
                  </a:lnTo>
                  <a:lnTo>
                    <a:pt x="1362" y="21"/>
                  </a:lnTo>
                  <a:lnTo>
                    <a:pt x="1298" y="16"/>
                  </a:lnTo>
                  <a:lnTo>
                    <a:pt x="1231" y="11"/>
                  </a:lnTo>
                  <a:lnTo>
                    <a:pt x="1160" y="7"/>
                  </a:lnTo>
                  <a:lnTo>
                    <a:pt x="1089" y="3"/>
                  </a:lnTo>
                  <a:lnTo>
                    <a:pt x="1017" y="1"/>
                  </a:lnTo>
                  <a:lnTo>
                    <a:pt x="945" y="0"/>
                  </a:lnTo>
                  <a:lnTo>
                    <a:pt x="871" y="0"/>
                  </a:lnTo>
                  <a:lnTo>
                    <a:pt x="799" y="1"/>
                  </a:lnTo>
                  <a:lnTo>
                    <a:pt x="727" y="3"/>
                  </a:lnTo>
                  <a:lnTo>
                    <a:pt x="656" y="7"/>
                  </a:lnTo>
                  <a:lnTo>
                    <a:pt x="587" y="11"/>
                  </a:lnTo>
                  <a:lnTo>
                    <a:pt x="519" y="16"/>
                  </a:lnTo>
                  <a:lnTo>
                    <a:pt x="453" y="21"/>
                  </a:lnTo>
                  <a:lnTo>
                    <a:pt x="393" y="30"/>
                  </a:lnTo>
                  <a:lnTo>
                    <a:pt x="334" y="37"/>
                  </a:lnTo>
                  <a:lnTo>
                    <a:pt x="280" y="45"/>
                  </a:lnTo>
                  <a:lnTo>
                    <a:pt x="229" y="55"/>
                  </a:lnTo>
                  <a:lnTo>
                    <a:pt x="183" y="64"/>
                  </a:lnTo>
                  <a:lnTo>
                    <a:pt x="141" y="75"/>
                  </a:lnTo>
                  <a:lnTo>
                    <a:pt x="105" y="87"/>
                  </a:lnTo>
                  <a:lnTo>
                    <a:pt x="73" y="99"/>
                  </a:lnTo>
                  <a:lnTo>
                    <a:pt x="46" y="111"/>
                  </a:lnTo>
                  <a:lnTo>
                    <a:pt x="27" y="123"/>
                  </a:lnTo>
                  <a:lnTo>
                    <a:pt x="13" y="136"/>
                  </a:lnTo>
                  <a:lnTo>
                    <a:pt x="3" y="148"/>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39"/>
            <p:cNvSpPr>
              <a:spLocks/>
            </p:cNvSpPr>
            <p:nvPr/>
          </p:nvSpPr>
          <p:spPr bwMode="auto">
            <a:xfrm>
              <a:off x="11854" y="6637"/>
              <a:ext cx="1816" cy="322"/>
            </a:xfrm>
            <a:custGeom>
              <a:avLst/>
              <a:gdLst/>
              <a:ahLst/>
              <a:cxnLst>
                <a:cxn ang="0">
                  <a:pos x="3" y="148"/>
                </a:cxn>
                <a:cxn ang="0">
                  <a:pos x="27" y="123"/>
                </a:cxn>
                <a:cxn ang="0">
                  <a:pos x="73" y="99"/>
                </a:cxn>
                <a:cxn ang="0">
                  <a:pos x="141" y="75"/>
                </a:cxn>
                <a:cxn ang="0">
                  <a:pos x="229" y="55"/>
                </a:cxn>
                <a:cxn ang="0">
                  <a:pos x="334" y="37"/>
                </a:cxn>
                <a:cxn ang="0">
                  <a:pos x="453" y="21"/>
                </a:cxn>
                <a:cxn ang="0">
                  <a:pos x="587" y="11"/>
                </a:cxn>
                <a:cxn ang="0">
                  <a:pos x="727" y="3"/>
                </a:cxn>
                <a:cxn ang="0">
                  <a:pos x="871" y="0"/>
                </a:cxn>
                <a:cxn ang="0">
                  <a:pos x="1017" y="1"/>
                </a:cxn>
                <a:cxn ang="0">
                  <a:pos x="1160" y="7"/>
                </a:cxn>
                <a:cxn ang="0">
                  <a:pos x="1298" y="16"/>
                </a:cxn>
                <a:cxn ang="0">
                  <a:pos x="1424" y="30"/>
                </a:cxn>
                <a:cxn ang="0">
                  <a:pos x="1538" y="45"/>
                </a:cxn>
                <a:cxn ang="0">
                  <a:pos x="1634" y="64"/>
                </a:cxn>
                <a:cxn ang="0">
                  <a:pos x="1713" y="87"/>
                </a:cxn>
                <a:cxn ang="0">
                  <a:pos x="1768" y="111"/>
                </a:cxn>
                <a:cxn ang="0">
                  <a:pos x="1805" y="136"/>
                </a:cxn>
                <a:cxn ang="0">
                  <a:pos x="1815" y="161"/>
                </a:cxn>
                <a:cxn ang="0">
                  <a:pos x="1805" y="187"/>
                </a:cxn>
                <a:cxn ang="0">
                  <a:pos x="1768" y="213"/>
                </a:cxn>
                <a:cxn ang="0">
                  <a:pos x="1713" y="237"/>
                </a:cxn>
                <a:cxn ang="0">
                  <a:pos x="1634" y="257"/>
                </a:cxn>
                <a:cxn ang="0">
                  <a:pos x="1538" y="278"/>
                </a:cxn>
                <a:cxn ang="0">
                  <a:pos x="1424" y="295"/>
                </a:cxn>
                <a:cxn ang="0">
                  <a:pos x="1298" y="308"/>
                </a:cxn>
                <a:cxn ang="0">
                  <a:pos x="1160" y="316"/>
                </a:cxn>
                <a:cxn ang="0">
                  <a:pos x="1017" y="321"/>
                </a:cxn>
                <a:cxn ang="0">
                  <a:pos x="871" y="322"/>
                </a:cxn>
                <a:cxn ang="0">
                  <a:pos x="727" y="319"/>
                </a:cxn>
                <a:cxn ang="0">
                  <a:pos x="587" y="313"/>
                </a:cxn>
                <a:cxn ang="0">
                  <a:pos x="453" y="301"/>
                </a:cxn>
                <a:cxn ang="0">
                  <a:pos x="334" y="286"/>
                </a:cxn>
                <a:cxn ang="0">
                  <a:pos x="229" y="268"/>
                </a:cxn>
                <a:cxn ang="0">
                  <a:pos x="141" y="248"/>
                </a:cxn>
                <a:cxn ang="0">
                  <a:pos x="73" y="225"/>
                </a:cxn>
                <a:cxn ang="0">
                  <a:pos x="27" y="200"/>
                </a:cxn>
                <a:cxn ang="0">
                  <a:pos x="3" y="175"/>
                </a:cxn>
              </a:cxnLst>
              <a:rect l="0" t="0" r="r" b="b"/>
              <a:pathLst>
                <a:path w="1816" h="322">
                  <a:moveTo>
                    <a:pt x="0" y="161"/>
                  </a:moveTo>
                  <a:lnTo>
                    <a:pt x="3" y="148"/>
                  </a:lnTo>
                  <a:lnTo>
                    <a:pt x="13" y="136"/>
                  </a:lnTo>
                  <a:lnTo>
                    <a:pt x="27" y="123"/>
                  </a:lnTo>
                  <a:lnTo>
                    <a:pt x="46" y="111"/>
                  </a:lnTo>
                  <a:lnTo>
                    <a:pt x="73" y="99"/>
                  </a:lnTo>
                  <a:lnTo>
                    <a:pt x="105" y="87"/>
                  </a:lnTo>
                  <a:lnTo>
                    <a:pt x="141" y="75"/>
                  </a:lnTo>
                  <a:lnTo>
                    <a:pt x="183" y="64"/>
                  </a:lnTo>
                  <a:lnTo>
                    <a:pt x="229" y="55"/>
                  </a:lnTo>
                  <a:lnTo>
                    <a:pt x="280" y="45"/>
                  </a:lnTo>
                  <a:lnTo>
                    <a:pt x="334" y="37"/>
                  </a:lnTo>
                  <a:lnTo>
                    <a:pt x="393" y="30"/>
                  </a:lnTo>
                  <a:lnTo>
                    <a:pt x="453" y="21"/>
                  </a:lnTo>
                  <a:lnTo>
                    <a:pt x="519" y="16"/>
                  </a:lnTo>
                  <a:lnTo>
                    <a:pt x="587" y="11"/>
                  </a:lnTo>
                  <a:lnTo>
                    <a:pt x="656" y="7"/>
                  </a:lnTo>
                  <a:lnTo>
                    <a:pt x="727" y="3"/>
                  </a:lnTo>
                  <a:lnTo>
                    <a:pt x="799" y="1"/>
                  </a:lnTo>
                  <a:lnTo>
                    <a:pt x="871" y="0"/>
                  </a:lnTo>
                  <a:lnTo>
                    <a:pt x="945" y="0"/>
                  </a:lnTo>
                  <a:lnTo>
                    <a:pt x="1017" y="1"/>
                  </a:lnTo>
                  <a:lnTo>
                    <a:pt x="1089" y="3"/>
                  </a:lnTo>
                  <a:lnTo>
                    <a:pt x="1160" y="7"/>
                  </a:lnTo>
                  <a:lnTo>
                    <a:pt x="1231" y="11"/>
                  </a:lnTo>
                  <a:lnTo>
                    <a:pt x="1298" y="16"/>
                  </a:lnTo>
                  <a:lnTo>
                    <a:pt x="1362" y="21"/>
                  </a:lnTo>
                  <a:lnTo>
                    <a:pt x="1424" y="30"/>
                  </a:lnTo>
                  <a:lnTo>
                    <a:pt x="1482" y="37"/>
                  </a:lnTo>
                  <a:lnTo>
                    <a:pt x="1538" y="45"/>
                  </a:lnTo>
                  <a:lnTo>
                    <a:pt x="1587" y="55"/>
                  </a:lnTo>
                  <a:lnTo>
                    <a:pt x="1634" y="64"/>
                  </a:lnTo>
                  <a:lnTo>
                    <a:pt x="1675" y="75"/>
                  </a:lnTo>
                  <a:lnTo>
                    <a:pt x="1713" y="87"/>
                  </a:lnTo>
                  <a:lnTo>
                    <a:pt x="1742" y="99"/>
                  </a:lnTo>
                  <a:lnTo>
                    <a:pt x="1768" y="111"/>
                  </a:lnTo>
                  <a:lnTo>
                    <a:pt x="1789" y="123"/>
                  </a:lnTo>
                  <a:lnTo>
                    <a:pt x="1805" y="136"/>
                  </a:lnTo>
                  <a:lnTo>
                    <a:pt x="1813" y="148"/>
                  </a:lnTo>
                  <a:lnTo>
                    <a:pt x="1815" y="161"/>
                  </a:lnTo>
                  <a:lnTo>
                    <a:pt x="1813" y="175"/>
                  </a:lnTo>
                  <a:lnTo>
                    <a:pt x="1805" y="187"/>
                  </a:lnTo>
                  <a:lnTo>
                    <a:pt x="1789" y="200"/>
                  </a:lnTo>
                  <a:lnTo>
                    <a:pt x="1768" y="213"/>
                  </a:lnTo>
                  <a:lnTo>
                    <a:pt x="1742" y="225"/>
                  </a:lnTo>
                  <a:lnTo>
                    <a:pt x="1713" y="237"/>
                  </a:lnTo>
                  <a:lnTo>
                    <a:pt x="1675" y="248"/>
                  </a:lnTo>
                  <a:lnTo>
                    <a:pt x="1634" y="257"/>
                  </a:lnTo>
                  <a:lnTo>
                    <a:pt x="1587" y="268"/>
                  </a:lnTo>
                  <a:lnTo>
                    <a:pt x="1538" y="278"/>
                  </a:lnTo>
                  <a:lnTo>
                    <a:pt x="1482" y="286"/>
                  </a:lnTo>
                  <a:lnTo>
                    <a:pt x="1424" y="295"/>
                  </a:lnTo>
                  <a:lnTo>
                    <a:pt x="1362" y="301"/>
                  </a:lnTo>
                  <a:lnTo>
                    <a:pt x="1298" y="308"/>
                  </a:lnTo>
                  <a:lnTo>
                    <a:pt x="1231" y="313"/>
                  </a:lnTo>
                  <a:lnTo>
                    <a:pt x="1160" y="316"/>
                  </a:lnTo>
                  <a:lnTo>
                    <a:pt x="1089" y="319"/>
                  </a:lnTo>
                  <a:lnTo>
                    <a:pt x="1017" y="321"/>
                  </a:lnTo>
                  <a:lnTo>
                    <a:pt x="945" y="322"/>
                  </a:lnTo>
                  <a:lnTo>
                    <a:pt x="871" y="322"/>
                  </a:lnTo>
                  <a:lnTo>
                    <a:pt x="799" y="321"/>
                  </a:lnTo>
                  <a:lnTo>
                    <a:pt x="727" y="319"/>
                  </a:lnTo>
                  <a:lnTo>
                    <a:pt x="656" y="316"/>
                  </a:lnTo>
                  <a:lnTo>
                    <a:pt x="587" y="313"/>
                  </a:lnTo>
                  <a:lnTo>
                    <a:pt x="519" y="308"/>
                  </a:lnTo>
                  <a:lnTo>
                    <a:pt x="453" y="301"/>
                  </a:lnTo>
                  <a:lnTo>
                    <a:pt x="393" y="295"/>
                  </a:lnTo>
                  <a:lnTo>
                    <a:pt x="334" y="286"/>
                  </a:lnTo>
                  <a:lnTo>
                    <a:pt x="280" y="278"/>
                  </a:lnTo>
                  <a:lnTo>
                    <a:pt x="229" y="268"/>
                  </a:lnTo>
                  <a:lnTo>
                    <a:pt x="183" y="257"/>
                  </a:lnTo>
                  <a:lnTo>
                    <a:pt x="141" y="248"/>
                  </a:lnTo>
                  <a:lnTo>
                    <a:pt x="105" y="237"/>
                  </a:lnTo>
                  <a:lnTo>
                    <a:pt x="73" y="225"/>
                  </a:lnTo>
                  <a:lnTo>
                    <a:pt x="46" y="213"/>
                  </a:lnTo>
                  <a:lnTo>
                    <a:pt x="27" y="200"/>
                  </a:lnTo>
                  <a:lnTo>
                    <a:pt x="13" y="187"/>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Rectangle 40"/>
            <p:cNvSpPr>
              <a:spLocks/>
            </p:cNvSpPr>
            <p:nvPr/>
          </p:nvSpPr>
          <p:spPr bwMode="auto">
            <a:xfrm>
              <a:off x="11695" y="6277"/>
              <a:ext cx="2139" cy="29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41"/>
            <p:cNvSpPr>
              <a:spLocks/>
            </p:cNvSpPr>
            <p:nvPr/>
          </p:nvSpPr>
          <p:spPr bwMode="auto">
            <a:xfrm>
              <a:off x="11727" y="5669"/>
              <a:ext cx="2098" cy="561"/>
            </a:xfrm>
            <a:custGeom>
              <a:avLst/>
              <a:gdLst/>
              <a:ahLst/>
              <a:cxnLst>
                <a:cxn ang="0">
                  <a:pos x="0" y="0"/>
                </a:cxn>
                <a:cxn ang="0">
                  <a:pos x="0" y="560"/>
                </a:cxn>
                <a:cxn ang="0">
                  <a:pos x="2097" y="560"/>
                </a:cxn>
                <a:cxn ang="0">
                  <a:pos x="2097" y="187"/>
                </a:cxn>
                <a:cxn ang="0">
                  <a:pos x="0" y="0"/>
                </a:cxn>
              </a:cxnLst>
              <a:rect l="0" t="0" r="r" b="b"/>
              <a:pathLst>
                <a:path w="2098" h="561">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42"/>
            <p:cNvSpPr>
              <a:spLocks/>
            </p:cNvSpPr>
            <p:nvPr/>
          </p:nvSpPr>
          <p:spPr bwMode="auto">
            <a:xfrm>
              <a:off x="10356" y="5409"/>
              <a:ext cx="1338" cy="572"/>
            </a:xfrm>
            <a:custGeom>
              <a:avLst/>
              <a:gdLst/>
              <a:ahLst/>
              <a:cxnLst>
                <a:cxn ang="0">
                  <a:pos x="1338" y="478"/>
                </a:cxn>
                <a:cxn ang="0">
                  <a:pos x="1023" y="151"/>
                </a:cxn>
                <a:cxn ang="0">
                  <a:pos x="980" y="290"/>
                </a:cxn>
                <a:cxn ang="0">
                  <a:pos x="44" y="0"/>
                </a:cxn>
                <a:cxn ang="0">
                  <a:pos x="0" y="142"/>
                </a:cxn>
                <a:cxn ang="0">
                  <a:pos x="936" y="433"/>
                </a:cxn>
                <a:cxn ang="0">
                  <a:pos x="892" y="572"/>
                </a:cxn>
                <a:cxn ang="0">
                  <a:pos x="1338" y="478"/>
                </a:cxn>
              </a:cxnLst>
              <a:rect l="0" t="0" r="r" b="b"/>
              <a:pathLst>
                <a:path w="1338" h="572">
                  <a:moveTo>
                    <a:pt x="1338" y="478"/>
                  </a:moveTo>
                  <a:lnTo>
                    <a:pt x="1023" y="151"/>
                  </a:lnTo>
                  <a:lnTo>
                    <a:pt x="980" y="290"/>
                  </a:lnTo>
                  <a:lnTo>
                    <a:pt x="44" y="0"/>
                  </a:lnTo>
                  <a:lnTo>
                    <a:pt x="0" y="142"/>
                  </a:lnTo>
                  <a:lnTo>
                    <a:pt x="936" y="433"/>
                  </a:lnTo>
                  <a:lnTo>
                    <a:pt x="892" y="572"/>
                  </a:lnTo>
                  <a:lnTo>
                    <a:pt x="1338" y="478"/>
                  </a:lnTo>
                  <a:close/>
                </a:path>
              </a:pathLst>
            </a:custGeom>
            <a:solidFill>
              <a:srgbClr val="C0BFC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43"/>
            <p:cNvSpPr>
              <a:spLocks/>
            </p:cNvSpPr>
            <p:nvPr/>
          </p:nvSpPr>
          <p:spPr bwMode="auto">
            <a:xfrm>
              <a:off x="10356" y="5409"/>
              <a:ext cx="1338" cy="572"/>
            </a:xfrm>
            <a:custGeom>
              <a:avLst/>
              <a:gdLst/>
              <a:ahLst/>
              <a:cxnLst>
                <a:cxn ang="0">
                  <a:pos x="1338" y="478"/>
                </a:cxn>
                <a:cxn ang="0">
                  <a:pos x="1023" y="151"/>
                </a:cxn>
                <a:cxn ang="0">
                  <a:pos x="980" y="290"/>
                </a:cxn>
                <a:cxn ang="0">
                  <a:pos x="44" y="0"/>
                </a:cxn>
                <a:cxn ang="0">
                  <a:pos x="0" y="142"/>
                </a:cxn>
                <a:cxn ang="0">
                  <a:pos x="936" y="433"/>
                </a:cxn>
                <a:cxn ang="0">
                  <a:pos x="892" y="572"/>
                </a:cxn>
                <a:cxn ang="0">
                  <a:pos x="1338" y="478"/>
                </a:cxn>
              </a:cxnLst>
              <a:rect l="0" t="0" r="r" b="b"/>
              <a:pathLst>
                <a:path w="1338" h="572">
                  <a:moveTo>
                    <a:pt x="1338" y="478"/>
                  </a:moveTo>
                  <a:lnTo>
                    <a:pt x="1023" y="151"/>
                  </a:lnTo>
                  <a:lnTo>
                    <a:pt x="980" y="290"/>
                  </a:lnTo>
                  <a:lnTo>
                    <a:pt x="44" y="0"/>
                  </a:lnTo>
                  <a:lnTo>
                    <a:pt x="0" y="142"/>
                  </a:lnTo>
                  <a:lnTo>
                    <a:pt x="936" y="433"/>
                  </a:lnTo>
                  <a:lnTo>
                    <a:pt x="892" y="572"/>
                  </a:lnTo>
                  <a:lnTo>
                    <a:pt x="1338" y="478"/>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Rectangle 44"/>
            <p:cNvSpPr>
              <a:spLocks/>
            </p:cNvSpPr>
            <p:nvPr/>
          </p:nvSpPr>
          <p:spPr bwMode="auto">
            <a:xfrm>
              <a:off x="11332" y="3142"/>
              <a:ext cx="2944" cy="2042"/>
            </a:xfrm>
            <a:prstGeom prst="rect">
              <a:avLst/>
            </a:prstGeom>
            <a:solidFill>
              <a:srgbClr val="01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Rectangle 45"/>
            <p:cNvSpPr>
              <a:spLocks/>
            </p:cNvSpPr>
            <p:nvPr/>
          </p:nvSpPr>
          <p:spPr bwMode="auto">
            <a:xfrm>
              <a:off x="11332" y="3142"/>
              <a:ext cx="2944" cy="2042"/>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Rectangle 46"/>
            <p:cNvSpPr>
              <a:spLocks/>
            </p:cNvSpPr>
            <p:nvPr/>
          </p:nvSpPr>
          <p:spPr bwMode="auto">
            <a:xfrm>
              <a:off x="11612" y="3617"/>
              <a:ext cx="2257" cy="321"/>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Rectangle 47"/>
            <p:cNvSpPr>
              <a:spLocks/>
            </p:cNvSpPr>
            <p:nvPr/>
          </p:nvSpPr>
          <p:spPr bwMode="auto">
            <a:xfrm>
              <a:off x="11612" y="3617"/>
              <a:ext cx="2257" cy="321"/>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Rectangle 48"/>
            <p:cNvSpPr>
              <a:spLocks/>
            </p:cNvSpPr>
            <p:nvPr/>
          </p:nvSpPr>
          <p:spPr bwMode="auto">
            <a:xfrm>
              <a:off x="11529" y="4010"/>
              <a:ext cx="2422" cy="1119"/>
            </a:xfrm>
            <a:prstGeom prst="rect">
              <a:avLst/>
            </a:prstGeom>
            <a:solidFill>
              <a:srgbClr val="969595"/>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Rectangle 49"/>
            <p:cNvSpPr>
              <a:spLocks/>
            </p:cNvSpPr>
            <p:nvPr/>
          </p:nvSpPr>
          <p:spPr bwMode="auto">
            <a:xfrm>
              <a:off x="11529" y="4010"/>
              <a:ext cx="2422" cy="1119"/>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50"/>
            <p:cNvSpPr>
              <a:spLocks/>
            </p:cNvSpPr>
            <p:nvPr/>
          </p:nvSpPr>
          <p:spPr bwMode="auto">
            <a:xfrm>
              <a:off x="11714" y="4430"/>
              <a:ext cx="2098" cy="630"/>
            </a:xfrm>
            <a:custGeom>
              <a:avLst/>
              <a:gdLst/>
              <a:ahLst/>
              <a:cxnLst>
                <a:cxn ang="0">
                  <a:pos x="0" y="0"/>
                </a:cxn>
                <a:cxn ang="0">
                  <a:pos x="0" y="420"/>
                </a:cxn>
                <a:cxn ang="0">
                  <a:pos x="2097" y="630"/>
                </a:cxn>
                <a:cxn ang="0">
                  <a:pos x="2097" y="0"/>
                </a:cxn>
                <a:cxn ang="0">
                  <a:pos x="0" y="0"/>
                </a:cxn>
              </a:cxnLst>
              <a:rect l="0" t="0" r="r" b="b"/>
              <a:pathLst>
                <a:path w="2098" h="630">
                  <a:moveTo>
                    <a:pt x="0" y="0"/>
                  </a:moveTo>
                  <a:lnTo>
                    <a:pt x="0" y="420"/>
                  </a:lnTo>
                  <a:lnTo>
                    <a:pt x="2097" y="630"/>
                  </a:lnTo>
                  <a:lnTo>
                    <a:pt x="2097" y="0"/>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Rectangle 51"/>
            <p:cNvSpPr>
              <a:spLocks/>
            </p:cNvSpPr>
            <p:nvPr/>
          </p:nvSpPr>
          <p:spPr bwMode="auto">
            <a:xfrm>
              <a:off x="11679" y="4075"/>
              <a:ext cx="2132" cy="292"/>
            </a:xfrm>
            <a:prstGeom prst="rect">
              <a:avLst/>
            </a:prstGeom>
            <a:solidFill>
              <a:srgbClr val="FE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52"/>
            <p:cNvSpPr>
              <a:spLocks/>
            </p:cNvSpPr>
            <p:nvPr/>
          </p:nvSpPr>
          <p:spPr bwMode="auto">
            <a:xfrm>
              <a:off x="10400" y="4451"/>
              <a:ext cx="1258" cy="443"/>
            </a:xfrm>
            <a:custGeom>
              <a:avLst/>
              <a:gdLst/>
              <a:ahLst/>
              <a:cxnLst>
                <a:cxn ang="0">
                  <a:pos x="1257" y="220"/>
                </a:cxn>
                <a:cxn ang="0">
                  <a:pos x="894" y="0"/>
                </a:cxn>
                <a:cxn ang="0">
                  <a:pos x="894" y="146"/>
                </a:cxn>
                <a:cxn ang="0">
                  <a:pos x="0" y="146"/>
                </a:cxn>
                <a:cxn ang="0">
                  <a:pos x="0" y="296"/>
                </a:cxn>
                <a:cxn ang="0">
                  <a:pos x="894" y="296"/>
                </a:cxn>
                <a:cxn ang="0">
                  <a:pos x="894" y="442"/>
                </a:cxn>
                <a:cxn ang="0">
                  <a:pos x="1257" y="220"/>
                </a:cxn>
              </a:cxnLst>
              <a:rect l="0" t="0" r="r" b="b"/>
              <a:pathLst>
                <a:path w="1258" h="443">
                  <a:moveTo>
                    <a:pt x="1257" y="220"/>
                  </a:moveTo>
                  <a:lnTo>
                    <a:pt x="894" y="0"/>
                  </a:lnTo>
                  <a:lnTo>
                    <a:pt x="894" y="146"/>
                  </a:lnTo>
                  <a:lnTo>
                    <a:pt x="0" y="146"/>
                  </a:lnTo>
                  <a:lnTo>
                    <a:pt x="0" y="296"/>
                  </a:lnTo>
                  <a:lnTo>
                    <a:pt x="894" y="296"/>
                  </a:lnTo>
                  <a:lnTo>
                    <a:pt x="894" y="442"/>
                  </a:lnTo>
                  <a:lnTo>
                    <a:pt x="1257" y="220"/>
                  </a:lnTo>
                  <a:close/>
                </a:path>
              </a:pathLst>
            </a:custGeom>
            <a:solidFill>
              <a:srgbClr val="C0BFC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3"/>
            <p:cNvSpPr>
              <a:spLocks/>
            </p:cNvSpPr>
            <p:nvPr/>
          </p:nvSpPr>
          <p:spPr bwMode="auto">
            <a:xfrm>
              <a:off x="10400" y="4451"/>
              <a:ext cx="1258" cy="443"/>
            </a:xfrm>
            <a:custGeom>
              <a:avLst/>
              <a:gdLst/>
              <a:ahLst/>
              <a:cxnLst>
                <a:cxn ang="0">
                  <a:pos x="1257" y="220"/>
                </a:cxn>
                <a:cxn ang="0">
                  <a:pos x="894" y="0"/>
                </a:cxn>
                <a:cxn ang="0">
                  <a:pos x="894" y="146"/>
                </a:cxn>
                <a:cxn ang="0">
                  <a:pos x="0" y="146"/>
                </a:cxn>
                <a:cxn ang="0">
                  <a:pos x="0" y="296"/>
                </a:cxn>
                <a:cxn ang="0">
                  <a:pos x="894" y="296"/>
                </a:cxn>
                <a:cxn ang="0">
                  <a:pos x="894" y="442"/>
                </a:cxn>
                <a:cxn ang="0">
                  <a:pos x="1257" y="220"/>
                </a:cxn>
              </a:cxnLst>
              <a:rect l="0" t="0" r="r" b="b"/>
              <a:pathLst>
                <a:path w="1258" h="443">
                  <a:moveTo>
                    <a:pt x="1257" y="220"/>
                  </a:moveTo>
                  <a:lnTo>
                    <a:pt x="894" y="0"/>
                  </a:lnTo>
                  <a:lnTo>
                    <a:pt x="894" y="146"/>
                  </a:lnTo>
                  <a:lnTo>
                    <a:pt x="0" y="146"/>
                  </a:lnTo>
                  <a:lnTo>
                    <a:pt x="0" y="296"/>
                  </a:lnTo>
                  <a:lnTo>
                    <a:pt x="894" y="296"/>
                  </a:lnTo>
                  <a:lnTo>
                    <a:pt x="894" y="442"/>
                  </a:lnTo>
                  <a:lnTo>
                    <a:pt x="1257" y="22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Rectangle 54"/>
            <p:cNvSpPr>
              <a:spLocks/>
            </p:cNvSpPr>
            <p:nvPr/>
          </p:nvSpPr>
          <p:spPr bwMode="auto">
            <a:xfrm>
              <a:off x="11452" y="5725"/>
              <a:ext cx="3019"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Rectangle 55"/>
            <p:cNvSpPr>
              <a:spLocks/>
            </p:cNvSpPr>
            <p:nvPr/>
          </p:nvSpPr>
          <p:spPr bwMode="auto">
            <a:xfrm>
              <a:off x="11452" y="5725"/>
              <a:ext cx="3019"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56"/>
            <p:cNvSpPr>
              <a:spLocks/>
            </p:cNvSpPr>
            <p:nvPr/>
          </p:nvSpPr>
          <p:spPr bwMode="auto">
            <a:xfrm>
              <a:off x="12014" y="7040"/>
              <a:ext cx="1816" cy="324"/>
            </a:xfrm>
            <a:custGeom>
              <a:avLst/>
              <a:gdLst/>
              <a:ahLst/>
              <a:cxnLst>
                <a:cxn ang="0">
                  <a:pos x="0" y="162"/>
                </a:cxn>
                <a:cxn ang="0">
                  <a:pos x="13" y="187"/>
                </a:cxn>
                <a:cxn ang="0">
                  <a:pos x="46" y="213"/>
                </a:cxn>
                <a:cxn ang="0">
                  <a:pos x="105" y="237"/>
                </a:cxn>
                <a:cxn ang="0">
                  <a:pos x="184" y="259"/>
                </a:cxn>
                <a:cxn ang="0">
                  <a:pos x="280" y="279"/>
                </a:cxn>
                <a:cxn ang="0">
                  <a:pos x="393" y="296"/>
                </a:cxn>
                <a:cxn ang="0">
                  <a:pos x="519" y="309"/>
                </a:cxn>
                <a:cxn ang="0">
                  <a:pos x="656" y="318"/>
                </a:cxn>
                <a:cxn ang="0">
                  <a:pos x="799" y="322"/>
                </a:cxn>
                <a:cxn ang="0">
                  <a:pos x="946" y="324"/>
                </a:cxn>
                <a:cxn ang="0">
                  <a:pos x="1089" y="320"/>
                </a:cxn>
                <a:cxn ang="0">
                  <a:pos x="1231" y="314"/>
                </a:cxn>
                <a:cxn ang="0">
                  <a:pos x="1362" y="302"/>
                </a:cxn>
                <a:cxn ang="0">
                  <a:pos x="1483" y="289"/>
                </a:cxn>
                <a:cxn ang="0">
                  <a:pos x="1587" y="270"/>
                </a:cxn>
                <a:cxn ang="0">
                  <a:pos x="1675" y="249"/>
                </a:cxn>
                <a:cxn ang="0">
                  <a:pos x="1743" y="225"/>
                </a:cxn>
                <a:cxn ang="0">
                  <a:pos x="1790" y="200"/>
                </a:cxn>
                <a:cxn ang="0">
                  <a:pos x="1813" y="175"/>
                </a:cxn>
                <a:cxn ang="0">
                  <a:pos x="1813" y="148"/>
                </a:cxn>
                <a:cxn ang="0">
                  <a:pos x="1790" y="122"/>
                </a:cxn>
                <a:cxn ang="0">
                  <a:pos x="1743" y="99"/>
                </a:cxn>
                <a:cxn ang="0">
                  <a:pos x="1675" y="74"/>
                </a:cxn>
                <a:cxn ang="0">
                  <a:pos x="1587" y="54"/>
                </a:cxn>
                <a:cxn ang="0">
                  <a:pos x="1483" y="36"/>
                </a:cxn>
                <a:cxn ang="0">
                  <a:pos x="1362" y="20"/>
                </a:cxn>
                <a:cxn ang="0">
                  <a:pos x="1231" y="10"/>
                </a:cxn>
                <a:cxn ang="0">
                  <a:pos x="1089" y="2"/>
                </a:cxn>
                <a:cxn ang="0">
                  <a:pos x="799" y="0"/>
                </a:cxn>
                <a:cxn ang="0">
                  <a:pos x="656" y="6"/>
                </a:cxn>
                <a:cxn ang="0">
                  <a:pos x="519" y="15"/>
                </a:cxn>
                <a:cxn ang="0">
                  <a:pos x="393" y="28"/>
                </a:cxn>
                <a:cxn ang="0">
                  <a:pos x="280" y="44"/>
                </a:cxn>
                <a:cxn ang="0">
                  <a:pos x="184" y="64"/>
                </a:cxn>
                <a:cxn ang="0">
                  <a:pos x="105" y="87"/>
                </a:cxn>
                <a:cxn ang="0">
                  <a:pos x="46" y="110"/>
                </a:cxn>
                <a:cxn ang="0">
                  <a:pos x="13" y="135"/>
                </a:cxn>
                <a:cxn ang="0">
                  <a:pos x="0" y="162"/>
                </a:cxn>
              </a:cxnLst>
              <a:rect l="0" t="0" r="r" b="b"/>
              <a:pathLst>
                <a:path w="1816" h="324">
                  <a:moveTo>
                    <a:pt x="0" y="162"/>
                  </a:moveTo>
                  <a:lnTo>
                    <a:pt x="0" y="162"/>
                  </a:lnTo>
                  <a:lnTo>
                    <a:pt x="3" y="175"/>
                  </a:lnTo>
                  <a:lnTo>
                    <a:pt x="13" y="187"/>
                  </a:lnTo>
                  <a:lnTo>
                    <a:pt x="27" y="200"/>
                  </a:lnTo>
                  <a:lnTo>
                    <a:pt x="46" y="213"/>
                  </a:lnTo>
                  <a:lnTo>
                    <a:pt x="74" y="225"/>
                  </a:lnTo>
                  <a:lnTo>
                    <a:pt x="105" y="237"/>
                  </a:lnTo>
                  <a:lnTo>
                    <a:pt x="141" y="249"/>
                  </a:lnTo>
                  <a:lnTo>
                    <a:pt x="184" y="259"/>
                  </a:lnTo>
                  <a:lnTo>
                    <a:pt x="229" y="270"/>
                  </a:lnTo>
                  <a:lnTo>
                    <a:pt x="280" y="279"/>
                  </a:lnTo>
                  <a:lnTo>
                    <a:pt x="334" y="289"/>
                  </a:lnTo>
                  <a:lnTo>
                    <a:pt x="393" y="296"/>
                  </a:lnTo>
                  <a:lnTo>
                    <a:pt x="454" y="302"/>
                  </a:lnTo>
                  <a:lnTo>
                    <a:pt x="519" y="309"/>
                  </a:lnTo>
                  <a:lnTo>
                    <a:pt x="587" y="314"/>
                  </a:lnTo>
                  <a:lnTo>
                    <a:pt x="656" y="318"/>
                  </a:lnTo>
                  <a:lnTo>
                    <a:pt x="727" y="320"/>
                  </a:lnTo>
                  <a:lnTo>
                    <a:pt x="799" y="322"/>
                  </a:lnTo>
                  <a:lnTo>
                    <a:pt x="872" y="324"/>
                  </a:lnTo>
                  <a:lnTo>
                    <a:pt x="946" y="324"/>
                  </a:lnTo>
                  <a:lnTo>
                    <a:pt x="1018" y="322"/>
                  </a:lnTo>
                  <a:lnTo>
                    <a:pt x="1089" y="320"/>
                  </a:lnTo>
                  <a:lnTo>
                    <a:pt x="1160" y="318"/>
                  </a:lnTo>
                  <a:lnTo>
                    <a:pt x="1231" y="314"/>
                  </a:lnTo>
                  <a:lnTo>
                    <a:pt x="1299" y="309"/>
                  </a:lnTo>
                  <a:lnTo>
                    <a:pt x="1362" y="302"/>
                  </a:lnTo>
                  <a:lnTo>
                    <a:pt x="1424" y="296"/>
                  </a:lnTo>
                  <a:lnTo>
                    <a:pt x="1483" y="289"/>
                  </a:lnTo>
                  <a:lnTo>
                    <a:pt x="1538" y="279"/>
                  </a:lnTo>
                  <a:lnTo>
                    <a:pt x="1587" y="270"/>
                  </a:lnTo>
                  <a:lnTo>
                    <a:pt x="1634" y="259"/>
                  </a:lnTo>
                  <a:lnTo>
                    <a:pt x="1675" y="249"/>
                  </a:lnTo>
                  <a:lnTo>
                    <a:pt x="1713" y="237"/>
                  </a:lnTo>
                  <a:lnTo>
                    <a:pt x="1743" y="225"/>
                  </a:lnTo>
                  <a:lnTo>
                    <a:pt x="1768" y="213"/>
                  </a:lnTo>
                  <a:lnTo>
                    <a:pt x="1790" y="200"/>
                  </a:lnTo>
                  <a:lnTo>
                    <a:pt x="1805" y="187"/>
                  </a:lnTo>
                  <a:lnTo>
                    <a:pt x="1813" y="175"/>
                  </a:lnTo>
                  <a:lnTo>
                    <a:pt x="1815" y="162"/>
                  </a:lnTo>
                  <a:lnTo>
                    <a:pt x="1813" y="148"/>
                  </a:lnTo>
                  <a:lnTo>
                    <a:pt x="1805" y="135"/>
                  </a:lnTo>
                  <a:lnTo>
                    <a:pt x="1790" y="122"/>
                  </a:lnTo>
                  <a:lnTo>
                    <a:pt x="1768" y="110"/>
                  </a:lnTo>
                  <a:lnTo>
                    <a:pt x="1743" y="99"/>
                  </a:lnTo>
                  <a:lnTo>
                    <a:pt x="1713" y="87"/>
                  </a:lnTo>
                  <a:lnTo>
                    <a:pt x="1675" y="74"/>
                  </a:lnTo>
                  <a:lnTo>
                    <a:pt x="1634" y="64"/>
                  </a:lnTo>
                  <a:lnTo>
                    <a:pt x="1587" y="54"/>
                  </a:lnTo>
                  <a:lnTo>
                    <a:pt x="1538" y="44"/>
                  </a:lnTo>
                  <a:lnTo>
                    <a:pt x="1483" y="36"/>
                  </a:lnTo>
                  <a:lnTo>
                    <a:pt x="1424" y="28"/>
                  </a:lnTo>
                  <a:lnTo>
                    <a:pt x="1362" y="20"/>
                  </a:lnTo>
                  <a:lnTo>
                    <a:pt x="1299" y="15"/>
                  </a:lnTo>
                  <a:lnTo>
                    <a:pt x="1231" y="10"/>
                  </a:lnTo>
                  <a:lnTo>
                    <a:pt x="1160" y="6"/>
                  </a:lnTo>
                  <a:lnTo>
                    <a:pt x="1089" y="2"/>
                  </a:lnTo>
                  <a:lnTo>
                    <a:pt x="1018" y="0"/>
                  </a:lnTo>
                  <a:lnTo>
                    <a:pt x="799" y="0"/>
                  </a:lnTo>
                  <a:lnTo>
                    <a:pt x="727" y="2"/>
                  </a:lnTo>
                  <a:lnTo>
                    <a:pt x="656" y="6"/>
                  </a:lnTo>
                  <a:lnTo>
                    <a:pt x="587" y="10"/>
                  </a:lnTo>
                  <a:lnTo>
                    <a:pt x="519" y="15"/>
                  </a:lnTo>
                  <a:lnTo>
                    <a:pt x="454" y="20"/>
                  </a:lnTo>
                  <a:lnTo>
                    <a:pt x="393" y="28"/>
                  </a:lnTo>
                  <a:lnTo>
                    <a:pt x="334" y="36"/>
                  </a:lnTo>
                  <a:lnTo>
                    <a:pt x="280" y="44"/>
                  </a:lnTo>
                  <a:lnTo>
                    <a:pt x="229" y="54"/>
                  </a:lnTo>
                  <a:lnTo>
                    <a:pt x="184" y="64"/>
                  </a:lnTo>
                  <a:lnTo>
                    <a:pt x="141" y="74"/>
                  </a:lnTo>
                  <a:lnTo>
                    <a:pt x="105" y="87"/>
                  </a:lnTo>
                  <a:lnTo>
                    <a:pt x="74" y="99"/>
                  </a:lnTo>
                  <a:lnTo>
                    <a:pt x="46" y="110"/>
                  </a:lnTo>
                  <a:lnTo>
                    <a:pt x="27" y="122"/>
                  </a:lnTo>
                  <a:lnTo>
                    <a:pt x="13" y="135"/>
                  </a:lnTo>
                  <a:lnTo>
                    <a:pt x="3" y="148"/>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57"/>
            <p:cNvSpPr>
              <a:spLocks/>
            </p:cNvSpPr>
            <p:nvPr/>
          </p:nvSpPr>
          <p:spPr bwMode="auto">
            <a:xfrm>
              <a:off x="12014" y="7040"/>
              <a:ext cx="1816" cy="324"/>
            </a:xfrm>
            <a:custGeom>
              <a:avLst/>
              <a:gdLst/>
              <a:ahLst/>
              <a:cxnLst>
                <a:cxn ang="0">
                  <a:pos x="3" y="148"/>
                </a:cxn>
                <a:cxn ang="0">
                  <a:pos x="27" y="122"/>
                </a:cxn>
                <a:cxn ang="0">
                  <a:pos x="74" y="99"/>
                </a:cxn>
                <a:cxn ang="0">
                  <a:pos x="141" y="74"/>
                </a:cxn>
                <a:cxn ang="0">
                  <a:pos x="229" y="54"/>
                </a:cxn>
                <a:cxn ang="0">
                  <a:pos x="334" y="36"/>
                </a:cxn>
                <a:cxn ang="0">
                  <a:pos x="454" y="20"/>
                </a:cxn>
                <a:cxn ang="0">
                  <a:pos x="587" y="10"/>
                </a:cxn>
                <a:cxn ang="0">
                  <a:pos x="727" y="2"/>
                </a:cxn>
                <a:cxn ang="0">
                  <a:pos x="1018" y="0"/>
                </a:cxn>
                <a:cxn ang="0">
                  <a:pos x="1160" y="6"/>
                </a:cxn>
                <a:cxn ang="0">
                  <a:pos x="1299" y="15"/>
                </a:cxn>
                <a:cxn ang="0">
                  <a:pos x="1424" y="28"/>
                </a:cxn>
                <a:cxn ang="0">
                  <a:pos x="1538" y="44"/>
                </a:cxn>
                <a:cxn ang="0">
                  <a:pos x="1634" y="64"/>
                </a:cxn>
                <a:cxn ang="0">
                  <a:pos x="1713" y="87"/>
                </a:cxn>
                <a:cxn ang="0">
                  <a:pos x="1768" y="110"/>
                </a:cxn>
                <a:cxn ang="0">
                  <a:pos x="1805" y="135"/>
                </a:cxn>
                <a:cxn ang="0">
                  <a:pos x="1815" y="162"/>
                </a:cxn>
                <a:cxn ang="0">
                  <a:pos x="1805" y="187"/>
                </a:cxn>
                <a:cxn ang="0">
                  <a:pos x="1768" y="213"/>
                </a:cxn>
                <a:cxn ang="0">
                  <a:pos x="1713" y="237"/>
                </a:cxn>
                <a:cxn ang="0">
                  <a:pos x="1634" y="259"/>
                </a:cxn>
                <a:cxn ang="0">
                  <a:pos x="1538" y="279"/>
                </a:cxn>
                <a:cxn ang="0">
                  <a:pos x="1424" y="296"/>
                </a:cxn>
                <a:cxn ang="0">
                  <a:pos x="1299" y="309"/>
                </a:cxn>
                <a:cxn ang="0">
                  <a:pos x="1160" y="318"/>
                </a:cxn>
                <a:cxn ang="0">
                  <a:pos x="1018" y="322"/>
                </a:cxn>
                <a:cxn ang="0">
                  <a:pos x="872" y="324"/>
                </a:cxn>
                <a:cxn ang="0">
                  <a:pos x="727" y="320"/>
                </a:cxn>
                <a:cxn ang="0">
                  <a:pos x="587" y="314"/>
                </a:cxn>
                <a:cxn ang="0">
                  <a:pos x="454" y="302"/>
                </a:cxn>
                <a:cxn ang="0">
                  <a:pos x="334" y="289"/>
                </a:cxn>
                <a:cxn ang="0">
                  <a:pos x="229" y="270"/>
                </a:cxn>
                <a:cxn ang="0">
                  <a:pos x="141" y="249"/>
                </a:cxn>
                <a:cxn ang="0">
                  <a:pos x="74" y="225"/>
                </a:cxn>
                <a:cxn ang="0">
                  <a:pos x="27" y="200"/>
                </a:cxn>
                <a:cxn ang="0">
                  <a:pos x="3" y="175"/>
                </a:cxn>
              </a:cxnLst>
              <a:rect l="0" t="0" r="r" b="b"/>
              <a:pathLst>
                <a:path w="1816" h="324">
                  <a:moveTo>
                    <a:pt x="0" y="162"/>
                  </a:moveTo>
                  <a:lnTo>
                    <a:pt x="3" y="148"/>
                  </a:lnTo>
                  <a:lnTo>
                    <a:pt x="13" y="135"/>
                  </a:lnTo>
                  <a:lnTo>
                    <a:pt x="27" y="122"/>
                  </a:lnTo>
                  <a:lnTo>
                    <a:pt x="46" y="110"/>
                  </a:lnTo>
                  <a:lnTo>
                    <a:pt x="74" y="99"/>
                  </a:lnTo>
                  <a:lnTo>
                    <a:pt x="105" y="87"/>
                  </a:lnTo>
                  <a:lnTo>
                    <a:pt x="141" y="74"/>
                  </a:lnTo>
                  <a:lnTo>
                    <a:pt x="184" y="64"/>
                  </a:lnTo>
                  <a:lnTo>
                    <a:pt x="229" y="54"/>
                  </a:lnTo>
                  <a:lnTo>
                    <a:pt x="280" y="44"/>
                  </a:lnTo>
                  <a:lnTo>
                    <a:pt x="334" y="36"/>
                  </a:lnTo>
                  <a:lnTo>
                    <a:pt x="393" y="28"/>
                  </a:lnTo>
                  <a:lnTo>
                    <a:pt x="454" y="20"/>
                  </a:lnTo>
                  <a:lnTo>
                    <a:pt x="519" y="15"/>
                  </a:lnTo>
                  <a:lnTo>
                    <a:pt x="587" y="10"/>
                  </a:lnTo>
                  <a:lnTo>
                    <a:pt x="656" y="6"/>
                  </a:lnTo>
                  <a:lnTo>
                    <a:pt x="727" y="2"/>
                  </a:lnTo>
                  <a:lnTo>
                    <a:pt x="799" y="0"/>
                  </a:lnTo>
                  <a:lnTo>
                    <a:pt x="1018" y="0"/>
                  </a:lnTo>
                  <a:lnTo>
                    <a:pt x="1089" y="2"/>
                  </a:lnTo>
                  <a:lnTo>
                    <a:pt x="1160" y="6"/>
                  </a:lnTo>
                  <a:lnTo>
                    <a:pt x="1231" y="10"/>
                  </a:lnTo>
                  <a:lnTo>
                    <a:pt x="1299" y="15"/>
                  </a:lnTo>
                  <a:lnTo>
                    <a:pt x="1362" y="20"/>
                  </a:lnTo>
                  <a:lnTo>
                    <a:pt x="1424" y="28"/>
                  </a:lnTo>
                  <a:lnTo>
                    <a:pt x="1483" y="36"/>
                  </a:lnTo>
                  <a:lnTo>
                    <a:pt x="1538" y="44"/>
                  </a:lnTo>
                  <a:lnTo>
                    <a:pt x="1587" y="54"/>
                  </a:lnTo>
                  <a:lnTo>
                    <a:pt x="1634" y="64"/>
                  </a:lnTo>
                  <a:lnTo>
                    <a:pt x="1675" y="74"/>
                  </a:lnTo>
                  <a:lnTo>
                    <a:pt x="1713" y="87"/>
                  </a:lnTo>
                  <a:lnTo>
                    <a:pt x="1743" y="99"/>
                  </a:lnTo>
                  <a:lnTo>
                    <a:pt x="1768" y="110"/>
                  </a:lnTo>
                  <a:lnTo>
                    <a:pt x="1790" y="122"/>
                  </a:lnTo>
                  <a:lnTo>
                    <a:pt x="1805" y="135"/>
                  </a:lnTo>
                  <a:lnTo>
                    <a:pt x="1813" y="148"/>
                  </a:lnTo>
                  <a:lnTo>
                    <a:pt x="1815" y="162"/>
                  </a:lnTo>
                  <a:lnTo>
                    <a:pt x="1813" y="175"/>
                  </a:lnTo>
                  <a:lnTo>
                    <a:pt x="1805" y="187"/>
                  </a:lnTo>
                  <a:lnTo>
                    <a:pt x="1790" y="200"/>
                  </a:lnTo>
                  <a:lnTo>
                    <a:pt x="1768" y="213"/>
                  </a:lnTo>
                  <a:lnTo>
                    <a:pt x="1743" y="225"/>
                  </a:lnTo>
                  <a:lnTo>
                    <a:pt x="1713" y="237"/>
                  </a:lnTo>
                  <a:lnTo>
                    <a:pt x="1675" y="249"/>
                  </a:lnTo>
                  <a:lnTo>
                    <a:pt x="1634" y="259"/>
                  </a:lnTo>
                  <a:lnTo>
                    <a:pt x="1587" y="270"/>
                  </a:lnTo>
                  <a:lnTo>
                    <a:pt x="1538" y="279"/>
                  </a:lnTo>
                  <a:lnTo>
                    <a:pt x="1483" y="289"/>
                  </a:lnTo>
                  <a:lnTo>
                    <a:pt x="1424" y="296"/>
                  </a:lnTo>
                  <a:lnTo>
                    <a:pt x="1362" y="302"/>
                  </a:lnTo>
                  <a:lnTo>
                    <a:pt x="1299" y="309"/>
                  </a:lnTo>
                  <a:lnTo>
                    <a:pt x="1231" y="314"/>
                  </a:lnTo>
                  <a:lnTo>
                    <a:pt x="1160" y="318"/>
                  </a:lnTo>
                  <a:lnTo>
                    <a:pt x="1089" y="320"/>
                  </a:lnTo>
                  <a:lnTo>
                    <a:pt x="1018" y="322"/>
                  </a:lnTo>
                  <a:lnTo>
                    <a:pt x="946" y="324"/>
                  </a:lnTo>
                  <a:lnTo>
                    <a:pt x="872" y="324"/>
                  </a:lnTo>
                  <a:lnTo>
                    <a:pt x="799" y="322"/>
                  </a:lnTo>
                  <a:lnTo>
                    <a:pt x="727" y="320"/>
                  </a:lnTo>
                  <a:lnTo>
                    <a:pt x="656" y="318"/>
                  </a:lnTo>
                  <a:lnTo>
                    <a:pt x="587" y="314"/>
                  </a:lnTo>
                  <a:lnTo>
                    <a:pt x="519" y="309"/>
                  </a:lnTo>
                  <a:lnTo>
                    <a:pt x="454" y="302"/>
                  </a:lnTo>
                  <a:lnTo>
                    <a:pt x="393" y="296"/>
                  </a:lnTo>
                  <a:lnTo>
                    <a:pt x="334" y="289"/>
                  </a:lnTo>
                  <a:lnTo>
                    <a:pt x="280" y="279"/>
                  </a:lnTo>
                  <a:lnTo>
                    <a:pt x="229" y="270"/>
                  </a:lnTo>
                  <a:lnTo>
                    <a:pt x="184" y="259"/>
                  </a:lnTo>
                  <a:lnTo>
                    <a:pt x="141" y="249"/>
                  </a:lnTo>
                  <a:lnTo>
                    <a:pt x="105" y="237"/>
                  </a:lnTo>
                  <a:lnTo>
                    <a:pt x="74" y="225"/>
                  </a:lnTo>
                  <a:lnTo>
                    <a:pt x="46" y="213"/>
                  </a:lnTo>
                  <a:lnTo>
                    <a:pt x="27" y="200"/>
                  </a:lnTo>
                  <a:lnTo>
                    <a:pt x="13" y="187"/>
                  </a:lnTo>
                  <a:lnTo>
                    <a:pt x="3" y="175"/>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58"/>
            <p:cNvSpPr>
              <a:spLocks/>
            </p:cNvSpPr>
            <p:nvPr/>
          </p:nvSpPr>
          <p:spPr bwMode="auto">
            <a:xfrm>
              <a:off x="12014" y="6959"/>
              <a:ext cx="1816" cy="323"/>
            </a:xfrm>
            <a:custGeom>
              <a:avLst/>
              <a:gdLst/>
              <a:ahLst/>
              <a:cxnLst>
                <a:cxn ang="0">
                  <a:pos x="0" y="160"/>
                </a:cxn>
                <a:cxn ang="0">
                  <a:pos x="13" y="187"/>
                </a:cxn>
                <a:cxn ang="0">
                  <a:pos x="46" y="212"/>
                </a:cxn>
                <a:cxn ang="0">
                  <a:pos x="105" y="236"/>
                </a:cxn>
                <a:cxn ang="0">
                  <a:pos x="184" y="257"/>
                </a:cxn>
                <a:cxn ang="0">
                  <a:pos x="280" y="278"/>
                </a:cxn>
                <a:cxn ang="0">
                  <a:pos x="393" y="293"/>
                </a:cxn>
                <a:cxn ang="0">
                  <a:pos x="519" y="307"/>
                </a:cxn>
                <a:cxn ang="0">
                  <a:pos x="656" y="315"/>
                </a:cxn>
                <a:cxn ang="0">
                  <a:pos x="799" y="321"/>
                </a:cxn>
                <a:cxn ang="0">
                  <a:pos x="946" y="322"/>
                </a:cxn>
                <a:cxn ang="0">
                  <a:pos x="1089" y="319"/>
                </a:cxn>
                <a:cxn ang="0">
                  <a:pos x="1231" y="313"/>
                </a:cxn>
                <a:cxn ang="0">
                  <a:pos x="1362" y="301"/>
                </a:cxn>
                <a:cxn ang="0">
                  <a:pos x="1483" y="286"/>
                </a:cxn>
                <a:cxn ang="0">
                  <a:pos x="1587" y="268"/>
                </a:cxn>
                <a:cxn ang="0">
                  <a:pos x="1675" y="248"/>
                </a:cxn>
                <a:cxn ang="0">
                  <a:pos x="1743" y="224"/>
                </a:cxn>
                <a:cxn ang="0">
                  <a:pos x="1790" y="200"/>
                </a:cxn>
                <a:cxn ang="0">
                  <a:pos x="1813" y="173"/>
                </a:cxn>
                <a:cxn ang="0">
                  <a:pos x="1813" y="147"/>
                </a:cxn>
                <a:cxn ang="0">
                  <a:pos x="1790" y="122"/>
                </a:cxn>
                <a:cxn ang="0">
                  <a:pos x="1743" y="98"/>
                </a:cxn>
                <a:cxn ang="0">
                  <a:pos x="1675" y="75"/>
                </a:cxn>
                <a:cxn ang="0">
                  <a:pos x="1587" y="55"/>
                </a:cxn>
                <a:cxn ang="0">
                  <a:pos x="1483" y="36"/>
                </a:cxn>
                <a:cxn ang="0">
                  <a:pos x="1362" y="21"/>
                </a:cxn>
                <a:cxn ang="0">
                  <a:pos x="1231" y="10"/>
                </a:cxn>
                <a:cxn ang="0">
                  <a:pos x="1089" y="2"/>
                </a:cxn>
                <a:cxn ang="0">
                  <a:pos x="946" y="0"/>
                </a:cxn>
                <a:cxn ang="0">
                  <a:pos x="799" y="1"/>
                </a:cxn>
                <a:cxn ang="0">
                  <a:pos x="656" y="6"/>
                </a:cxn>
                <a:cxn ang="0">
                  <a:pos x="519" y="15"/>
                </a:cxn>
                <a:cxn ang="0">
                  <a:pos x="393" y="28"/>
                </a:cxn>
                <a:cxn ang="0">
                  <a:pos x="280" y="45"/>
                </a:cxn>
                <a:cxn ang="0">
                  <a:pos x="184" y="63"/>
                </a:cxn>
                <a:cxn ang="0">
                  <a:pos x="105" y="86"/>
                </a:cxn>
                <a:cxn ang="0">
                  <a:pos x="46" y="110"/>
                </a:cxn>
                <a:cxn ang="0">
                  <a:pos x="13" y="135"/>
                </a:cxn>
                <a:cxn ang="0">
                  <a:pos x="0" y="160"/>
                </a:cxn>
              </a:cxnLst>
              <a:rect l="0" t="0" r="r" b="b"/>
              <a:pathLst>
                <a:path w="1816" h="323">
                  <a:moveTo>
                    <a:pt x="0" y="160"/>
                  </a:moveTo>
                  <a:lnTo>
                    <a:pt x="0" y="160"/>
                  </a:lnTo>
                  <a:lnTo>
                    <a:pt x="3" y="173"/>
                  </a:lnTo>
                  <a:lnTo>
                    <a:pt x="13" y="187"/>
                  </a:lnTo>
                  <a:lnTo>
                    <a:pt x="27" y="200"/>
                  </a:lnTo>
                  <a:lnTo>
                    <a:pt x="46" y="212"/>
                  </a:lnTo>
                  <a:lnTo>
                    <a:pt x="74" y="224"/>
                  </a:lnTo>
                  <a:lnTo>
                    <a:pt x="105" y="236"/>
                  </a:lnTo>
                  <a:lnTo>
                    <a:pt x="141" y="248"/>
                  </a:lnTo>
                  <a:lnTo>
                    <a:pt x="184" y="257"/>
                  </a:lnTo>
                  <a:lnTo>
                    <a:pt x="229" y="268"/>
                  </a:lnTo>
                  <a:lnTo>
                    <a:pt x="280" y="278"/>
                  </a:lnTo>
                  <a:lnTo>
                    <a:pt x="334" y="286"/>
                  </a:lnTo>
                  <a:lnTo>
                    <a:pt x="393" y="293"/>
                  </a:lnTo>
                  <a:lnTo>
                    <a:pt x="454" y="301"/>
                  </a:lnTo>
                  <a:lnTo>
                    <a:pt x="519" y="307"/>
                  </a:lnTo>
                  <a:lnTo>
                    <a:pt x="587" y="313"/>
                  </a:lnTo>
                  <a:lnTo>
                    <a:pt x="656" y="315"/>
                  </a:lnTo>
                  <a:lnTo>
                    <a:pt x="727" y="319"/>
                  </a:lnTo>
                  <a:lnTo>
                    <a:pt x="799" y="321"/>
                  </a:lnTo>
                  <a:lnTo>
                    <a:pt x="872" y="322"/>
                  </a:lnTo>
                  <a:lnTo>
                    <a:pt x="946" y="322"/>
                  </a:lnTo>
                  <a:lnTo>
                    <a:pt x="1018" y="321"/>
                  </a:lnTo>
                  <a:lnTo>
                    <a:pt x="1089" y="319"/>
                  </a:lnTo>
                  <a:lnTo>
                    <a:pt x="1160" y="315"/>
                  </a:lnTo>
                  <a:lnTo>
                    <a:pt x="1231" y="313"/>
                  </a:lnTo>
                  <a:lnTo>
                    <a:pt x="1299" y="307"/>
                  </a:lnTo>
                  <a:lnTo>
                    <a:pt x="1362" y="301"/>
                  </a:lnTo>
                  <a:lnTo>
                    <a:pt x="1424" y="293"/>
                  </a:lnTo>
                  <a:lnTo>
                    <a:pt x="1483" y="286"/>
                  </a:lnTo>
                  <a:lnTo>
                    <a:pt x="1538" y="278"/>
                  </a:lnTo>
                  <a:lnTo>
                    <a:pt x="1587" y="268"/>
                  </a:lnTo>
                  <a:lnTo>
                    <a:pt x="1634" y="257"/>
                  </a:lnTo>
                  <a:lnTo>
                    <a:pt x="1675" y="248"/>
                  </a:lnTo>
                  <a:lnTo>
                    <a:pt x="1713" y="236"/>
                  </a:lnTo>
                  <a:lnTo>
                    <a:pt x="1743" y="224"/>
                  </a:lnTo>
                  <a:lnTo>
                    <a:pt x="1768" y="212"/>
                  </a:lnTo>
                  <a:lnTo>
                    <a:pt x="1790" y="200"/>
                  </a:lnTo>
                  <a:lnTo>
                    <a:pt x="1805" y="187"/>
                  </a:lnTo>
                  <a:lnTo>
                    <a:pt x="1813" y="173"/>
                  </a:lnTo>
                  <a:lnTo>
                    <a:pt x="1815" y="160"/>
                  </a:lnTo>
                  <a:lnTo>
                    <a:pt x="1813" y="147"/>
                  </a:lnTo>
                  <a:lnTo>
                    <a:pt x="1805" y="135"/>
                  </a:lnTo>
                  <a:lnTo>
                    <a:pt x="1790" y="122"/>
                  </a:lnTo>
                  <a:lnTo>
                    <a:pt x="1768" y="110"/>
                  </a:lnTo>
                  <a:lnTo>
                    <a:pt x="1743" y="98"/>
                  </a:lnTo>
                  <a:lnTo>
                    <a:pt x="1713" y="86"/>
                  </a:lnTo>
                  <a:lnTo>
                    <a:pt x="1675" y="75"/>
                  </a:lnTo>
                  <a:lnTo>
                    <a:pt x="1634" y="63"/>
                  </a:lnTo>
                  <a:lnTo>
                    <a:pt x="1587" y="55"/>
                  </a:lnTo>
                  <a:lnTo>
                    <a:pt x="1538" y="45"/>
                  </a:lnTo>
                  <a:lnTo>
                    <a:pt x="1483" y="36"/>
                  </a:lnTo>
                  <a:lnTo>
                    <a:pt x="1424" y="28"/>
                  </a:lnTo>
                  <a:lnTo>
                    <a:pt x="1362" y="21"/>
                  </a:lnTo>
                  <a:lnTo>
                    <a:pt x="1299" y="15"/>
                  </a:lnTo>
                  <a:lnTo>
                    <a:pt x="1231" y="10"/>
                  </a:lnTo>
                  <a:lnTo>
                    <a:pt x="1160" y="6"/>
                  </a:lnTo>
                  <a:lnTo>
                    <a:pt x="1089" y="2"/>
                  </a:lnTo>
                  <a:lnTo>
                    <a:pt x="1018" y="1"/>
                  </a:lnTo>
                  <a:lnTo>
                    <a:pt x="946" y="0"/>
                  </a:lnTo>
                  <a:lnTo>
                    <a:pt x="872" y="0"/>
                  </a:lnTo>
                  <a:lnTo>
                    <a:pt x="799" y="1"/>
                  </a:lnTo>
                  <a:lnTo>
                    <a:pt x="727" y="2"/>
                  </a:lnTo>
                  <a:lnTo>
                    <a:pt x="656" y="6"/>
                  </a:lnTo>
                  <a:lnTo>
                    <a:pt x="587" y="10"/>
                  </a:lnTo>
                  <a:lnTo>
                    <a:pt x="519" y="15"/>
                  </a:lnTo>
                  <a:lnTo>
                    <a:pt x="454" y="21"/>
                  </a:lnTo>
                  <a:lnTo>
                    <a:pt x="393" y="28"/>
                  </a:lnTo>
                  <a:lnTo>
                    <a:pt x="334" y="36"/>
                  </a:lnTo>
                  <a:lnTo>
                    <a:pt x="280" y="45"/>
                  </a:lnTo>
                  <a:lnTo>
                    <a:pt x="229" y="55"/>
                  </a:lnTo>
                  <a:lnTo>
                    <a:pt x="184" y="63"/>
                  </a:lnTo>
                  <a:lnTo>
                    <a:pt x="141" y="75"/>
                  </a:lnTo>
                  <a:lnTo>
                    <a:pt x="105" y="86"/>
                  </a:lnTo>
                  <a:lnTo>
                    <a:pt x="74" y="98"/>
                  </a:lnTo>
                  <a:lnTo>
                    <a:pt x="46" y="110"/>
                  </a:lnTo>
                  <a:lnTo>
                    <a:pt x="27" y="122"/>
                  </a:lnTo>
                  <a:lnTo>
                    <a:pt x="13" y="135"/>
                  </a:lnTo>
                  <a:lnTo>
                    <a:pt x="3" y="147"/>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9"/>
            <p:cNvSpPr>
              <a:spLocks/>
            </p:cNvSpPr>
            <p:nvPr/>
          </p:nvSpPr>
          <p:spPr bwMode="auto">
            <a:xfrm>
              <a:off x="12014" y="6959"/>
              <a:ext cx="1816" cy="323"/>
            </a:xfrm>
            <a:custGeom>
              <a:avLst/>
              <a:gdLst/>
              <a:ahLst/>
              <a:cxnLst>
                <a:cxn ang="0">
                  <a:pos x="3" y="147"/>
                </a:cxn>
                <a:cxn ang="0">
                  <a:pos x="27" y="122"/>
                </a:cxn>
                <a:cxn ang="0">
                  <a:pos x="74" y="98"/>
                </a:cxn>
                <a:cxn ang="0">
                  <a:pos x="141" y="75"/>
                </a:cxn>
                <a:cxn ang="0">
                  <a:pos x="229" y="55"/>
                </a:cxn>
                <a:cxn ang="0">
                  <a:pos x="334" y="36"/>
                </a:cxn>
                <a:cxn ang="0">
                  <a:pos x="454" y="21"/>
                </a:cxn>
                <a:cxn ang="0">
                  <a:pos x="587" y="10"/>
                </a:cxn>
                <a:cxn ang="0">
                  <a:pos x="727" y="2"/>
                </a:cxn>
                <a:cxn ang="0">
                  <a:pos x="872" y="0"/>
                </a:cxn>
                <a:cxn ang="0">
                  <a:pos x="1018" y="1"/>
                </a:cxn>
                <a:cxn ang="0">
                  <a:pos x="1160" y="6"/>
                </a:cxn>
                <a:cxn ang="0">
                  <a:pos x="1299" y="15"/>
                </a:cxn>
                <a:cxn ang="0">
                  <a:pos x="1424" y="28"/>
                </a:cxn>
                <a:cxn ang="0">
                  <a:pos x="1538" y="45"/>
                </a:cxn>
                <a:cxn ang="0">
                  <a:pos x="1634" y="63"/>
                </a:cxn>
                <a:cxn ang="0">
                  <a:pos x="1713" y="86"/>
                </a:cxn>
                <a:cxn ang="0">
                  <a:pos x="1768" y="110"/>
                </a:cxn>
                <a:cxn ang="0">
                  <a:pos x="1805" y="135"/>
                </a:cxn>
                <a:cxn ang="0">
                  <a:pos x="1815" y="160"/>
                </a:cxn>
                <a:cxn ang="0">
                  <a:pos x="1805" y="187"/>
                </a:cxn>
                <a:cxn ang="0">
                  <a:pos x="1768" y="212"/>
                </a:cxn>
                <a:cxn ang="0">
                  <a:pos x="1713" y="236"/>
                </a:cxn>
                <a:cxn ang="0">
                  <a:pos x="1634" y="257"/>
                </a:cxn>
                <a:cxn ang="0">
                  <a:pos x="1538" y="278"/>
                </a:cxn>
                <a:cxn ang="0">
                  <a:pos x="1424" y="293"/>
                </a:cxn>
                <a:cxn ang="0">
                  <a:pos x="1299" y="307"/>
                </a:cxn>
                <a:cxn ang="0">
                  <a:pos x="1160" y="315"/>
                </a:cxn>
                <a:cxn ang="0">
                  <a:pos x="1018" y="321"/>
                </a:cxn>
                <a:cxn ang="0">
                  <a:pos x="872" y="322"/>
                </a:cxn>
                <a:cxn ang="0">
                  <a:pos x="727" y="319"/>
                </a:cxn>
                <a:cxn ang="0">
                  <a:pos x="587" y="313"/>
                </a:cxn>
                <a:cxn ang="0">
                  <a:pos x="454" y="301"/>
                </a:cxn>
                <a:cxn ang="0">
                  <a:pos x="334" y="286"/>
                </a:cxn>
                <a:cxn ang="0">
                  <a:pos x="229" y="268"/>
                </a:cxn>
                <a:cxn ang="0">
                  <a:pos x="141" y="248"/>
                </a:cxn>
                <a:cxn ang="0">
                  <a:pos x="74" y="224"/>
                </a:cxn>
                <a:cxn ang="0">
                  <a:pos x="27" y="200"/>
                </a:cxn>
                <a:cxn ang="0">
                  <a:pos x="3" y="173"/>
                </a:cxn>
              </a:cxnLst>
              <a:rect l="0" t="0" r="r" b="b"/>
              <a:pathLst>
                <a:path w="1816" h="323">
                  <a:moveTo>
                    <a:pt x="0" y="160"/>
                  </a:moveTo>
                  <a:lnTo>
                    <a:pt x="3" y="147"/>
                  </a:lnTo>
                  <a:lnTo>
                    <a:pt x="13" y="135"/>
                  </a:lnTo>
                  <a:lnTo>
                    <a:pt x="27" y="122"/>
                  </a:lnTo>
                  <a:lnTo>
                    <a:pt x="46" y="110"/>
                  </a:lnTo>
                  <a:lnTo>
                    <a:pt x="74" y="98"/>
                  </a:lnTo>
                  <a:lnTo>
                    <a:pt x="105" y="86"/>
                  </a:lnTo>
                  <a:lnTo>
                    <a:pt x="141" y="75"/>
                  </a:lnTo>
                  <a:lnTo>
                    <a:pt x="184" y="63"/>
                  </a:lnTo>
                  <a:lnTo>
                    <a:pt x="229" y="55"/>
                  </a:lnTo>
                  <a:lnTo>
                    <a:pt x="280" y="45"/>
                  </a:lnTo>
                  <a:lnTo>
                    <a:pt x="334" y="36"/>
                  </a:lnTo>
                  <a:lnTo>
                    <a:pt x="393" y="28"/>
                  </a:lnTo>
                  <a:lnTo>
                    <a:pt x="454" y="21"/>
                  </a:lnTo>
                  <a:lnTo>
                    <a:pt x="519" y="15"/>
                  </a:lnTo>
                  <a:lnTo>
                    <a:pt x="587" y="10"/>
                  </a:lnTo>
                  <a:lnTo>
                    <a:pt x="656" y="6"/>
                  </a:lnTo>
                  <a:lnTo>
                    <a:pt x="727" y="2"/>
                  </a:lnTo>
                  <a:lnTo>
                    <a:pt x="799" y="1"/>
                  </a:lnTo>
                  <a:lnTo>
                    <a:pt x="872" y="0"/>
                  </a:lnTo>
                  <a:lnTo>
                    <a:pt x="946" y="0"/>
                  </a:lnTo>
                  <a:lnTo>
                    <a:pt x="1018" y="1"/>
                  </a:lnTo>
                  <a:lnTo>
                    <a:pt x="1089" y="2"/>
                  </a:lnTo>
                  <a:lnTo>
                    <a:pt x="1160" y="6"/>
                  </a:lnTo>
                  <a:lnTo>
                    <a:pt x="1231" y="10"/>
                  </a:lnTo>
                  <a:lnTo>
                    <a:pt x="1299" y="15"/>
                  </a:lnTo>
                  <a:lnTo>
                    <a:pt x="1362" y="21"/>
                  </a:lnTo>
                  <a:lnTo>
                    <a:pt x="1424" y="28"/>
                  </a:lnTo>
                  <a:lnTo>
                    <a:pt x="1483" y="36"/>
                  </a:lnTo>
                  <a:lnTo>
                    <a:pt x="1538" y="45"/>
                  </a:lnTo>
                  <a:lnTo>
                    <a:pt x="1587" y="55"/>
                  </a:lnTo>
                  <a:lnTo>
                    <a:pt x="1634" y="63"/>
                  </a:lnTo>
                  <a:lnTo>
                    <a:pt x="1675" y="75"/>
                  </a:lnTo>
                  <a:lnTo>
                    <a:pt x="1713" y="86"/>
                  </a:lnTo>
                  <a:lnTo>
                    <a:pt x="1743" y="98"/>
                  </a:lnTo>
                  <a:lnTo>
                    <a:pt x="1768" y="110"/>
                  </a:lnTo>
                  <a:lnTo>
                    <a:pt x="1790" y="122"/>
                  </a:lnTo>
                  <a:lnTo>
                    <a:pt x="1805" y="135"/>
                  </a:lnTo>
                  <a:lnTo>
                    <a:pt x="1813" y="147"/>
                  </a:lnTo>
                  <a:lnTo>
                    <a:pt x="1815" y="160"/>
                  </a:lnTo>
                  <a:lnTo>
                    <a:pt x="1813" y="173"/>
                  </a:lnTo>
                  <a:lnTo>
                    <a:pt x="1805" y="187"/>
                  </a:lnTo>
                  <a:lnTo>
                    <a:pt x="1790" y="200"/>
                  </a:lnTo>
                  <a:lnTo>
                    <a:pt x="1768" y="212"/>
                  </a:lnTo>
                  <a:lnTo>
                    <a:pt x="1743" y="224"/>
                  </a:lnTo>
                  <a:lnTo>
                    <a:pt x="1713" y="236"/>
                  </a:lnTo>
                  <a:lnTo>
                    <a:pt x="1675" y="248"/>
                  </a:lnTo>
                  <a:lnTo>
                    <a:pt x="1634" y="257"/>
                  </a:lnTo>
                  <a:lnTo>
                    <a:pt x="1587" y="268"/>
                  </a:lnTo>
                  <a:lnTo>
                    <a:pt x="1538" y="278"/>
                  </a:lnTo>
                  <a:lnTo>
                    <a:pt x="1483" y="286"/>
                  </a:lnTo>
                  <a:lnTo>
                    <a:pt x="1424" y="293"/>
                  </a:lnTo>
                  <a:lnTo>
                    <a:pt x="1362" y="301"/>
                  </a:lnTo>
                  <a:lnTo>
                    <a:pt x="1299" y="307"/>
                  </a:lnTo>
                  <a:lnTo>
                    <a:pt x="1231" y="313"/>
                  </a:lnTo>
                  <a:lnTo>
                    <a:pt x="1160" y="315"/>
                  </a:lnTo>
                  <a:lnTo>
                    <a:pt x="1089" y="319"/>
                  </a:lnTo>
                  <a:lnTo>
                    <a:pt x="1018" y="321"/>
                  </a:lnTo>
                  <a:lnTo>
                    <a:pt x="946" y="322"/>
                  </a:lnTo>
                  <a:lnTo>
                    <a:pt x="872" y="322"/>
                  </a:lnTo>
                  <a:lnTo>
                    <a:pt x="799" y="321"/>
                  </a:lnTo>
                  <a:lnTo>
                    <a:pt x="727" y="319"/>
                  </a:lnTo>
                  <a:lnTo>
                    <a:pt x="656" y="315"/>
                  </a:lnTo>
                  <a:lnTo>
                    <a:pt x="587" y="313"/>
                  </a:lnTo>
                  <a:lnTo>
                    <a:pt x="519" y="307"/>
                  </a:lnTo>
                  <a:lnTo>
                    <a:pt x="454" y="301"/>
                  </a:lnTo>
                  <a:lnTo>
                    <a:pt x="393" y="293"/>
                  </a:lnTo>
                  <a:lnTo>
                    <a:pt x="334" y="286"/>
                  </a:lnTo>
                  <a:lnTo>
                    <a:pt x="280" y="278"/>
                  </a:lnTo>
                  <a:lnTo>
                    <a:pt x="229" y="268"/>
                  </a:lnTo>
                  <a:lnTo>
                    <a:pt x="184" y="257"/>
                  </a:lnTo>
                  <a:lnTo>
                    <a:pt x="141" y="248"/>
                  </a:lnTo>
                  <a:lnTo>
                    <a:pt x="105" y="236"/>
                  </a:lnTo>
                  <a:lnTo>
                    <a:pt x="74" y="224"/>
                  </a:lnTo>
                  <a:lnTo>
                    <a:pt x="46" y="212"/>
                  </a:lnTo>
                  <a:lnTo>
                    <a:pt x="27" y="200"/>
                  </a:lnTo>
                  <a:lnTo>
                    <a:pt x="13" y="187"/>
                  </a:lnTo>
                  <a:lnTo>
                    <a:pt x="3" y="173"/>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60"/>
            <p:cNvSpPr>
              <a:spLocks/>
            </p:cNvSpPr>
            <p:nvPr/>
          </p:nvSpPr>
          <p:spPr bwMode="auto">
            <a:xfrm>
              <a:off x="12014" y="6877"/>
              <a:ext cx="1816" cy="325"/>
            </a:xfrm>
            <a:custGeom>
              <a:avLst/>
              <a:gdLst/>
              <a:ahLst/>
              <a:cxnLst>
                <a:cxn ang="0">
                  <a:pos x="0" y="163"/>
                </a:cxn>
                <a:cxn ang="0">
                  <a:pos x="13" y="189"/>
                </a:cxn>
                <a:cxn ang="0">
                  <a:pos x="46" y="214"/>
                </a:cxn>
                <a:cxn ang="0">
                  <a:pos x="105" y="238"/>
                </a:cxn>
                <a:cxn ang="0">
                  <a:pos x="184" y="260"/>
                </a:cxn>
                <a:cxn ang="0">
                  <a:pos x="280" y="280"/>
                </a:cxn>
                <a:cxn ang="0">
                  <a:pos x="393" y="297"/>
                </a:cxn>
                <a:cxn ang="0">
                  <a:pos x="519" y="309"/>
                </a:cxn>
                <a:cxn ang="0">
                  <a:pos x="656" y="319"/>
                </a:cxn>
                <a:cxn ang="0">
                  <a:pos x="799" y="323"/>
                </a:cxn>
                <a:cxn ang="0">
                  <a:pos x="946" y="325"/>
                </a:cxn>
                <a:cxn ang="0">
                  <a:pos x="1089" y="322"/>
                </a:cxn>
                <a:cxn ang="0">
                  <a:pos x="1231" y="315"/>
                </a:cxn>
                <a:cxn ang="0">
                  <a:pos x="1362" y="303"/>
                </a:cxn>
                <a:cxn ang="0">
                  <a:pos x="1483" y="289"/>
                </a:cxn>
                <a:cxn ang="0">
                  <a:pos x="1587" y="271"/>
                </a:cxn>
                <a:cxn ang="0">
                  <a:pos x="1675" y="250"/>
                </a:cxn>
                <a:cxn ang="0">
                  <a:pos x="1743" y="226"/>
                </a:cxn>
                <a:cxn ang="0">
                  <a:pos x="1790" y="201"/>
                </a:cxn>
                <a:cxn ang="0">
                  <a:pos x="1813" y="176"/>
                </a:cxn>
                <a:cxn ang="0">
                  <a:pos x="1813" y="150"/>
                </a:cxn>
                <a:cxn ang="0">
                  <a:pos x="1790" y="123"/>
                </a:cxn>
                <a:cxn ang="0">
                  <a:pos x="1743" y="99"/>
                </a:cxn>
                <a:cxn ang="0">
                  <a:pos x="1675" y="76"/>
                </a:cxn>
                <a:cxn ang="0">
                  <a:pos x="1587" y="56"/>
                </a:cxn>
                <a:cxn ang="0">
                  <a:pos x="1483" y="37"/>
                </a:cxn>
                <a:cxn ang="0">
                  <a:pos x="1362" y="22"/>
                </a:cxn>
                <a:cxn ang="0">
                  <a:pos x="1231" y="10"/>
                </a:cxn>
                <a:cxn ang="0">
                  <a:pos x="1089" y="3"/>
                </a:cxn>
                <a:cxn ang="0">
                  <a:pos x="946" y="0"/>
                </a:cxn>
                <a:cxn ang="0">
                  <a:pos x="799" y="1"/>
                </a:cxn>
                <a:cxn ang="0">
                  <a:pos x="656" y="7"/>
                </a:cxn>
                <a:cxn ang="0">
                  <a:pos x="519" y="16"/>
                </a:cxn>
                <a:cxn ang="0">
                  <a:pos x="393" y="30"/>
                </a:cxn>
                <a:cxn ang="0">
                  <a:pos x="280" y="45"/>
                </a:cxn>
                <a:cxn ang="0">
                  <a:pos x="184" y="66"/>
                </a:cxn>
                <a:cxn ang="0">
                  <a:pos x="105" y="87"/>
                </a:cxn>
                <a:cxn ang="0">
                  <a:pos x="46" y="111"/>
                </a:cxn>
                <a:cxn ang="0">
                  <a:pos x="13" y="136"/>
                </a:cxn>
                <a:cxn ang="0">
                  <a:pos x="0" y="163"/>
                </a:cxn>
              </a:cxnLst>
              <a:rect l="0" t="0" r="r" b="b"/>
              <a:pathLst>
                <a:path w="1816" h="325">
                  <a:moveTo>
                    <a:pt x="0" y="163"/>
                  </a:moveTo>
                  <a:lnTo>
                    <a:pt x="0" y="163"/>
                  </a:lnTo>
                  <a:lnTo>
                    <a:pt x="3" y="176"/>
                  </a:lnTo>
                  <a:lnTo>
                    <a:pt x="13" y="189"/>
                  </a:lnTo>
                  <a:lnTo>
                    <a:pt x="27" y="201"/>
                  </a:lnTo>
                  <a:lnTo>
                    <a:pt x="46" y="214"/>
                  </a:lnTo>
                  <a:lnTo>
                    <a:pt x="74" y="226"/>
                  </a:lnTo>
                  <a:lnTo>
                    <a:pt x="105" y="238"/>
                  </a:lnTo>
                  <a:lnTo>
                    <a:pt x="141" y="250"/>
                  </a:lnTo>
                  <a:lnTo>
                    <a:pt x="184" y="260"/>
                  </a:lnTo>
                  <a:lnTo>
                    <a:pt x="229" y="271"/>
                  </a:lnTo>
                  <a:lnTo>
                    <a:pt x="280" y="280"/>
                  </a:lnTo>
                  <a:lnTo>
                    <a:pt x="334" y="289"/>
                  </a:lnTo>
                  <a:lnTo>
                    <a:pt x="393" y="297"/>
                  </a:lnTo>
                  <a:lnTo>
                    <a:pt x="454" y="303"/>
                  </a:lnTo>
                  <a:lnTo>
                    <a:pt x="519" y="309"/>
                  </a:lnTo>
                  <a:lnTo>
                    <a:pt x="587" y="315"/>
                  </a:lnTo>
                  <a:lnTo>
                    <a:pt x="656" y="319"/>
                  </a:lnTo>
                  <a:lnTo>
                    <a:pt x="727" y="322"/>
                  </a:lnTo>
                  <a:lnTo>
                    <a:pt x="799" y="323"/>
                  </a:lnTo>
                  <a:lnTo>
                    <a:pt x="872" y="325"/>
                  </a:lnTo>
                  <a:lnTo>
                    <a:pt x="946" y="325"/>
                  </a:lnTo>
                  <a:lnTo>
                    <a:pt x="1018" y="323"/>
                  </a:lnTo>
                  <a:lnTo>
                    <a:pt x="1089" y="322"/>
                  </a:lnTo>
                  <a:lnTo>
                    <a:pt x="1160" y="319"/>
                  </a:lnTo>
                  <a:lnTo>
                    <a:pt x="1231" y="315"/>
                  </a:lnTo>
                  <a:lnTo>
                    <a:pt x="1299" y="309"/>
                  </a:lnTo>
                  <a:lnTo>
                    <a:pt x="1362" y="303"/>
                  </a:lnTo>
                  <a:lnTo>
                    <a:pt x="1424" y="297"/>
                  </a:lnTo>
                  <a:lnTo>
                    <a:pt x="1483" y="289"/>
                  </a:lnTo>
                  <a:lnTo>
                    <a:pt x="1538" y="280"/>
                  </a:lnTo>
                  <a:lnTo>
                    <a:pt x="1587" y="271"/>
                  </a:lnTo>
                  <a:lnTo>
                    <a:pt x="1634" y="260"/>
                  </a:lnTo>
                  <a:lnTo>
                    <a:pt x="1675" y="250"/>
                  </a:lnTo>
                  <a:lnTo>
                    <a:pt x="1713" y="238"/>
                  </a:lnTo>
                  <a:lnTo>
                    <a:pt x="1743" y="226"/>
                  </a:lnTo>
                  <a:lnTo>
                    <a:pt x="1768" y="214"/>
                  </a:lnTo>
                  <a:lnTo>
                    <a:pt x="1790" y="201"/>
                  </a:lnTo>
                  <a:lnTo>
                    <a:pt x="1805" y="189"/>
                  </a:lnTo>
                  <a:lnTo>
                    <a:pt x="1813" y="176"/>
                  </a:lnTo>
                  <a:lnTo>
                    <a:pt x="1815" y="163"/>
                  </a:lnTo>
                  <a:lnTo>
                    <a:pt x="1813" y="150"/>
                  </a:lnTo>
                  <a:lnTo>
                    <a:pt x="1805" y="136"/>
                  </a:lnTo>
                  <a:lnTo>
                    <a:pt x="1790" y="123"/>
                  </a:lnTo>
                  <a:lnTo>
                    <a:pt x="1768" y="111"/>
                  </a:lnTo>
                  <a:lnTo>
                    <a:pt x="1743" y="99"/>
                  </a:lnTo>
                  <a:lnTo>
                    <a:pt x="1713" y="87"/>
                  </a:lnTo>
                  <a:lnTo>
                    <a:pt x="1675" y="76"/>
                  </a:lnTo>
                  <a:lnTo>
                    <a:pt x="1634" y="66"/>
                  </a:lnTo>
                  <a:lnTo>
                    <a:pt x="1587" y="56"/>
                  </a:lnTo>
                  <a:lnTo>
                    <a:pt x="1538" y="45"/>
                  </a:lnTo>
                  <a:lnTo>
                    <a:pt x="1483" y="37"/>
                  </a:lnTo>
                  <a:lnTo>
                    <a:pt x="1424" y="30"/>
                  </a:lnTo>
                  <a:lnTo>
                    <a:pt x="1362" y="22"/>
                  </a:lnTo>
                  <a:lnTo>
                    <a:pt x="1299" y="16"/>
                  </a:lnTo>
                  <a:lnTo>
                    <a:pt x="1231" y="10"/>
                  </a:lnTo>
                  <a:lnTo>
                    <a:pt x="1160" y="7"/>
                  </a:lnTo>
                  <a:lnTo>
                    <a:pt x="1089" y="3"/>
                  </a:lnTo>
                  <a:lnTo>
                    <a:pt x="1018" y="1"/>
                  </a:lnTo>
                  <a:lnTo>
                    <a:pt x="946" y="0"/>
                  </a:lnTo>
                  <a:lnTo>
                    <a:pt x="872" y="0"/>
                  </a:lnTo>
                  <a:lnTo>
                    <a:pt x="799" y="1"/>
                  </a:lnTo>
                  <a:lnTo>
                    <a:pt x="727" y="3"/>
                  </a:lnTo>
                  <a:lnTo>
                    <a:pt x="656" y="7"/>
                  </a:lnTo>
                  <a:lnTo>
                    <a:pt x="587" y="10"/>
                  </a:lnTo>
                  <a:lnTo>
                    <a:pt x="519" y="16"/>
                  </a:lnTo>
                  <a:lnTo>
                    <a:pt x="454" y="22"/>
                  </a:lnTo>
                  <a:lnTo>
                    <a:pt x="393" y="30"/>
                  </a:lnTo>
                  <a:lnTo>
                    <a:pt x="334" y="37"/>
                  </a:lnTo>
                  <a:lnTo>
                    <a:pt x="280" y="45"/>
                  </a:lnTo>
                  <a:lnTo>
                    <a:pt x="229" y="56"/>
                  </a:lnTo>
                  <a:lnTo>
                    <a:pt x="184" y="66"/>
                  </a:lnTo>
                  <a:lnTo>
                    <a:pt x="141" y="76"/>
                  </a:lnTo>
                  <a:lnTo>
                    <a:pt x="105" y="87"/>
                  </a:lnTo>
                  <a:lnTo>
                    <a:pt x="74" y="99"/>
                  </a:lnTo>
                  <a:lnTo>
                    <a:pt x="46" y="111"/>
                  </a:lnTo>
                  <a:lnTo>
                    <a:pt x="27" y="123"/>
                  </a:lnTo>
                  <a:lnTo>
                    <a:pt x="13" y="136"/>
                  </a:lnTo>
                  <a:lnTo>
                    <a:pt x="3" y="150"/>
                  </a:lnTo>
                  <a:lnTo>
                    <a:pt x="0" y="16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61"/>
            <p:cNvSpPr>
              <a:spLocks/>
            </p:cNvSpPr>
            <p:nvPr/>
          </p:nvSpPr>
          <p:spPr bwMode="auto">
            <a:xfrm>
              <a:off x="12014" y="6877"/>
              <a:ext cx="1816" cy="325"/>
            </a:xfrm>
            <a:custGeom>
              <a:avLst/>
              <a:gdLst/>
              <a:ahLst/>
              <a:cxnLst>
                <a:cxn ang="0">
                  <a:pos x="3" y="150"/>
                </a:cxn>
                <a:cxn ang="0">
                  <a:pos x="27" y="123"/>
                </a:cxn>
                <a:cxn ang="0">
                  <a:pos x="74" y="99"/>
                </a:cxn>
                <a:cxn ang="0">
                  <a:pos x="141" y="76"/>
                </a:cxn>
                <a:cxn ang="0">
                  <a:pos x="229" y="56"/>
                </a:cxn>
                <a:cxn ang="0">
                  <a:pos x="334" y="37"/>
                </a:cxn>
                <a:cxn ang="0">
                  <a:pos x="454" y="22"/>
                </a:cxn>
                <a:cxn ang="0">
                  <a:pos x="587" y="10"/>
                </a:cxn>
                <a:cxn ang="0">
                  <a:pos x="727" y="3"/>
                </a:cxn>
                <a:cxn ang="0">
                  <a:pos x="872" y="0"/>
                </a:cxn>
                <a:cxn ang="0">
                  <a:pos x="1018" y="1"/>
                </a:cxn>
                <a:cxn ang="0">
                  <a:pos x="1160" y="7"/>
                </a:cxn>
                <a:cxn ang="0">
                  <a:pos x="1299" y="16"/>
                </a:cxn>
                <a:cxn ang="0">
                  <a:pos x="1424" y="30"/>
                </a:cxn>
                <a:cxn ang="0">
                  <a:pos x="1538" y="45"/>
                </a:cxn>
                <a:cxn ang="0">
                  <a:pos x="1634" y="66"/>
                </a:cxn>
                <a:cxn ang="0">
                  <a:pos x="1713" y="87"/>
                </a:cxn>
                <a:cxn ang="0">
                  <a:pos x="1768" y="111"/>
                </a:cxn>
                <a:cxn ang="0">
                  <a:pos x="1805" y="136"/>
                </a:cxn>
                <a:cxn ang="0">
                  <a:pos x="1815" y="163"/>
                </a:cxn>
                <a:cxn ang="0">
                  <a:pos x="1805" y="189"/>
                </a:cxn>
                <a:cxn ang="0">
                  <a:pos x="1768" y="214"/>
                </a:cxn>
                <a:cxn ang="0">
                  <a:pos x="1713" y="238"/>
                </a:cxn>
                <a:cxn ang="0">
                  <a:pos x="1634" y="260"/>
                </a:cxn>
                <a:cxn ang="0">
                  <a:pos x="1538" y="280"/>
                </a:cxn>
                <a:cxn ang="0">
                  <a:pos x="1424" y="297"/>
                </a:cxn>
                <a:cxn ang="0">
                  <a:pos x="1299" y="309"/>
                </a:cxn>
                <a:cxn ang="0">
                  <a:pos x="1160" y="319"/>
                </a:cxn>
                <a:cxn ang="0">
                  <a:pos x="1018" y="323"/>
                </a:cxn>
                <a:cxn ang="0">
                  <a:pos x="872" y="325"/>
                </a:cxn>
                <a:cxn ang="0">
                  <a:pos x="727" y="322"/>
                </a:cxn>
                <a:cxn ang="0">
                  <a:pos x="587" y="315"/>
                </a:cxn>
                <a:cxn ang="0">
                  <a:pos x="454" y="303"/>
                </a:cxn>
                <a:cxn ang="0">
                  <a:pos x="334" y="289"/>
                </a:cxn>
                <a:cxn ang="0">
                  <a:pos x="229" y="271"/>
                </a:cxn>
                <a:cxn ang="0">
                  <a:pos x="141" y="250"/>
                </a:cxn>
                <a:cxn ang="0">
                  <a:pos x="74" y="226"/>
                </a:cxn>
                <a:cxn ang="0">
                  <a:pos x="27" y="201"/>
                </a:cxn>
                <a:cxn ang="0">
                  <a:pos x="3" y="176"/>
                </a:cxn>
              </a:cxnLst>
              <a:rect l="0" t="0" r="r" b="b"/>
              <a:pathLst>
                <a:path w="1816" h="325">
                  <a:moveTo>
                    <a:pt x="0" y="163"/>
                  </a:moveTo>
                  <a:lnTo>
                    <a:pt x="3" y="150"/>
                  </a:lnTo>
                  <a:lnTo>
                    <a:pt x="13" y="136"/>
                  </a:lnTo>
                  <a:lnTo>
                    <a:pt x="27" y="123"/>
                  </a:lnTo>
                  <a:lnTo>
                    <a:pt x="46" y="111"/>
                  </a:lnTo>
                  <a:lnTo>
                    <a:pt x="74" y="99"/>
                  </a:lnTo>
                  <a:lnTo>
                    <a:pt x="105" y="87"/>
                  </a:lnTo>
                  <a:lnTo>
                    <a:pt x="141" y="76"/>
                  </a:lnTo>
                  <a:lnTo>
                    <a:pt x="184" y="66"/>
                  </a:lnTo>
                  <a:lnTo>
                    <a:pt x="229" y="56"/>
                  </a:lnTo>
                  <a:lnTo>
                    <a:pt x="280" y="45"/>
                  </a:lnTo>
                  <a:lnTo>
                    <a:pt x="334" y="37"/>
                  </a:lnTo>
                  <a:lnTo>
                    <a:pt x="393" y="30"/>
                  </a:lnTo>
                  <a:lnTo>
                    <a:pt x="454" y="22"/>
                  </a:lnTo>
                  <a:lnTo>
                    <a:pt x="519" y="16"/>
                  </a:lnTo>
                  <a:lnTo>
                    <a:pt x="587" y="10"/>
                  </a:lnTo>
                  <a:lnTo>
                    <a:pt x="656" y="7"/>
                  </a:lnTo>
                  <a:lnTo>
                    <a:pt x="727" y="3"/>
                  </a:lnTo>
                  <a:lnTo>
                    <a:pt x="799" y="1"/>
                  </a:lnTo>
                  <a:lnTo>
                    <a:pt x="872" y="0"/>
                  </a:lnTo>
                  <a:lnTo>
                    <a:pt x="946" y="0"/>
                  </a:lnTo>
                  <a:lnTo>
                    <a:pt x="1018" y="1"/>
                  </a:lnTo>
                  <a:lnTo>
                    <a:pt x="1089" y="3"/>
                  </a:lnTo>
                  <a:lnTo>
                    <a:pt x="1160" y="7"/>
                  </a:lnTo>
                  <a:lnTo>
                    <a:pt x="1231" y="10"/>
                  </a:lnTo>
                  <a:lnTo>
                    <a:pt x="1299" y="16"/>
                  </a:lnTo>
                  <a:lnTo>
                    <a:pt x="1362" y="22"/>
                  </a:lnTo>
                  <a:lnTo>
                    <a:pt x="1424" y="30"/>
                  </a:lnTo>
                  <a:lnTo>
                    <a:pt x="1483" y="37"/>
                  </a:lnTo>
                  <a:lnTo>
                    <a:pt x="1538" y="45"/>
                  </a:lnTo>
                  <a:lnTo>
                    <a:pt x="1587" y="56"/>
                  </a:lnTo>
                  <a:lnTo>
                    <a:pt x="1634" y="66"/>
                  </a:lnTo>
                  <a:lnTo>
                    <a:pt x="1675" y="76"/>
                  </a:lnTo>
                  <a:lnTo>
                    <a:pt x="1713" y="87"/>
                  </a:lnTo>
                  <a:lnTo>
                    <a:pt x="1743" y="99"/>
                  </a:lnTo>
                  <a:lnTo>
                    <a:pt x="1768" y="111"/>
                  </a:lnTo>
                  <a:lnTo>
                    <a:pt x="1790" y="123"/>
                  </a:lnTo>
                  <a:lnTo>
                    <a:pt x="1805" y="136"/>
                  </a:lnTo>
                  <a:lnTo>
                    <a:pt x="1813" y="150"/>
                  </a:lnTo>
                  <a:lnTo>
                    <a:pt x="1815" y="163"/>
                  </a:lnTo>
                  <a:lnTo>
                    <a:pt x="1813" y="176"/>
                  </a:lnTo>
                  <a:lnTo>
                    <a:pt x="1805" y="189"/>
                  </a:lnTo>
                  <a:lnTo>
                    <a:pt x="1790" y="201"/>
                  </a:lnTo>
                  <a:lnTo>
                    <a:pt x="1768" y="214"/>
                  </a:lnTo>
                  <a:lnTo>
                    <a:pt x="1743" y="226"/>
                  </a:lnTo>
                  <a:lnTo>
                    <a:pt x="1713" y="238"/>
                  </a:lnTo>
                  <a:lnTo>
                    <a:pt x="1675" y="250"/>
                  </a:lnTo>
                  <a:lnTo>
                    <a:pt x="1634" y="260"/>
                  </a:lnTo>
                  <a:lnTo>
                    <a:pt x="1587" y="271"/>
                  </a:lnTo>
                  <a:lnTo>
                    <a:pt x="1538" y="280"/>
                  </a:lnTo>
                  <a:lnTo>
                    <a:pt x="1483" y="289"/>
                  </a:lnTo>
                  <a:lnTo>
                    <a:pt x="1424" y="297"/>
                  </a:lnTo>
                  <a:lnTo>
                    <a:pt x="1362" y="303"/>
                  </a:lnTo>
                  <a:lnTo>
                    <a:pt x="1299" y="309"/>
                  </a:lnTo>
                  <a:lnTo>
                    <a:pt x="1231" y="315"/>
                  </a:lnTo>
                  <a:lnTo>
                    <a:pt x="1160" y="319"/>
                  </a:lnTo>
                  <a:lnTo>
                    <a:pt x="1089" y="322"/>
                  </a:lnTo>
                  <a:lnTo>
                    <a:pt x="1018" y="323"/>
                  </a:lnTo>
                  <a:lnTo>
                    <a:pt x="946" y="325"/>
                  </a:lnTo>
                  <a:lnTo>
                    <a:pt x="872" y="325"/>
                  </a:lnTo>
                  <a:lnTo>
                    <a:pt x="799" y="323"/>
                  </a:lnTo>
                  <a:lnTo>
                    <a:pt x="727" y="322"/>
                  </a:lnTo>
                  <a:lnTo>
                    <a:pt x="656" y="319"/>
                  </a:lnTo>
                  <a:lnTo>
                    <a:pt x="587" y="315"/>
                  </a:lnTo>
                  <a:lnTo>
                    <a:pt x="519" y="309"/>
                  </a:lnTo>
                  <a:lnTo>
                    <a:pt x="454" y="303"/>
                  </a:lnTo>
                  <a:lnTo>
                    <a:pt x="393" y="297"/>
                  </a:lnTo>
                  <a:lnTo>
                    <a:pt x="334" y="289"/>
                  </a:lnTo>
                  <a:lnTo>
                    <a:pt x="280" y="280"/>
                  </a:lnTo>
                  <a:lnTo>
                    <a:pt x="229" y="271"/>
                  </a:lnTo>
                  <a:lnTo>
                    <a:pt x="184" y="260"/>
                  </a:lnTo>
                  <a:lnTo>
                    <a:pt x="141" y="250"/>
                  </a:lnTo>
                  <a:lnTo>
                    <a:pt x="105" y="238"/>
                  </a:lnTo>
                  <a:lnTo>
                    <a:pt x="74" y="226"/>
                  </a:lnTo>
                  <a:lnTo>
                    <a:pt x="46" y="214"/>
                  </a:lnTo>
                  <a:lnTo>
                    <a:pt x="27" y="201"/>
                  </a:lnTo>
                  <a:lnTo>
                    <a:pt x="13" y="189"/>
                  </a:lnTo>
                  <a:lnTo>
                    <a:pt x="3" y="176"/>
                  </a:lnTo>
                  <a:lnTo>
                    <a:pt x="0" y="163"/>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62"/>
            <p:cNvSpPr>
              <a:spLocks/>
            </p:cNvSpPr>
            <p:nvPr/>
          </p:nvSpPr>
          <p:spPr bwMode="auto">
            <a:xfrm>
              <a:off x="12014" y="6797"/>
              <a:ext cx="1816" cy="322"/>
            </a:xfrm>
            <a:custGeom>
              <a:avLst/>
              <a:gdLst/>
              <a:ahLst/>
              <a:cxnLst>
                <a:cxn ang="0">
                  <a:pos x="0" y="160"/>
                </a:cxn>
                <a:cxn ang="0">
                  <a:pos x="13" y="187"/>
                </a:cxn>
                <a:cxn ang="0">
                  <a:pos x="46" y="212"/>
                </a:cxn>
                <a:cxn ang="0">
                  <a:pos x="105" y="236"/>
                </a:cxn>
                <a:cxn ang="0">
                  <a:pos x="184" y="258"/>
                </a:cxn>
                <a:cxn ang="0">
                  <a:pos x="280" y="278"/>
                </a:cxn>
                <a:cxn ang="0">
                  <a:pos x="393" y="294"/>
                </a:cxn>
                <a:cxn ang="0">
                  <a:pos x="519" y="307"/>
                </a:cxn>
                <a:cxn ang="0">
                  <a:pos x="656" y="315"/>
                </a:cxn>
                <a:cxn ang="0">
                  <a:pos x="799" y="321"/>
                </a:cxn>
                <a:cxn ang="0">
                  <a:pos x="1089" y="319"/>
                </a:cxn>
                <a:cxn ang="0">
                  <a:pos x="1231" y="313"/>
                </a:cxn>
                <a:cxn ang="0">
                  <a:pos x="1362" y="301"/>
                </a:cxn>
                <a:cxn ang="0">
                  <a:pos x="1483" y="286"/>
                </a:cxn>
                <a:cxn ang="0">
                  <a:pos x="1587" y="268"/>
                </a:cxn>
                <a:cxn ang="0">
                  <a:pos x="1675" y="248"/>
                </a:cxn>
                <a:cxn ang="0">
                  <a:pos x="1743" y="224"/>
                </a:cxn>
                <a:cxn ang="0">
                  <a:pos x="1790" y="199"/>
                </a:cxn>
                <a:cxn ang="0">
                  <a:pos x="1813" y="174"/>
                </a:cxn>
                <a:cxn ang="0">
                  <a:pos x="1813" y="148"/>
                </a:cxn>
                <a:cxn ang="0">
                  <a:pos x="1790" y="122"/>
                </a:cxn>
                <a:cxn ang="0">
                  <a:pos x="1743" y="98"/>
                </a:cxn>
                <a:cxn ang="0">
                  <a:pos x="1675" y="74"/>
                </a:cxn>
                <a:cxn ang="0">
                  <a:pos x="1587" y="54"/>
                </a:cxn>
                <a:cxn ang="0">
                  <a:pos x="1483" y="36"/>
                </a:cxn>
                <a:cxn ang="0">
                  <a:pos x="1362" y="21"/>
                </a:cxn>
                <a:cxn ang="0">
                  <a:pos x="1231" y="10"/>
                </a:cxn>
                <a:cxn ang="0">
                  <a:pos x="1089" y="3"/>
                </a:cxn>
                <a:cxn ang="0">
                  <a:pos x="946" y="0"/>
                </a:cxn>
                <a:cxn ang="0">
                  <a:pos x="799" y="1"/>
                </a:cxn>
                <a:cxn ang="0">
                  <a:pos x="656" y="6"/>
                </a:cxn>
                <a:cxn ang="0">
                  <a:pos x="519" y="15"/>
                </a:cxn>
                <a:cxn ang="0">
                  <a:pos x="393" y="28"/>
                </a:cxn>
                <a:cxn ang="0">
                  <a:pos x="280" y="44"/>
                </a:cxn>
                <a:cxn ang="0">
                  <a:pos x="184" y="64"/>
                </a:cxn>
                <a:cxn ang="0">
                  <a:pos x="105" y="87"/>
                </a:cxn>
                <a:cxn ang="0">
                  <a:pos x="46" y="110"/>
                </a:cxn>
                <a:cxn ang="0">
                  <a:pos x="13" y="135"/>
                </a:cxn>
                <a:cxn ang="0">
                  <a:pos x="0" y="160"/>
                </a:cxn>
              </a:cxnLst>
              <a:rect l="0" t="0" r="r" b="b"/>
              <a:pathLst>
                <a:path w="1816" h="322">
                  <a:moveTo>
                    <a:pt x="0" y="160"/>
                  </a:moveTo>
                  <a:lnTo>
                    <a:pt x="0" y="160"/>
                  </a:lnTo>
                  <a:lnTo>
                    <a:pt x="3" y="174"/>
                  </a:lnTo>
                  <a:lnTo>
                    <a:pt x="13" y="187"/>
                  </a:lnTo>
                  <a:lnTo>
                    <a:pt x="27" y="199"/>
                  </a:lnTo>
                  <a:lnTo>
                    <a:pt x="46" y="212"/>
                  </a:lnTo>
                  <a:lnTo>
                    <a:pt x="74" y="224"/>
                  </a:lnTo>
                  <a:lnTo>
                    <a:pt x="105" y="236"/>
                  </a:lnTo>
                  <a:lnTo>
                    <a:pt x="141" y="248"/>
                  </a:lnTo>
                  <a:lnTo>
                    <a:pt x="184" y="258"/>
                  </a:lnTo>
                  <a:lnTo>
                    <a:pt x="229" y="268"/>
                  </a:lnTo>
                  <a:lnTo>
                    <a:pt x="280" y="278"/>
                  </a:lnTo>
                  <a:lnTo>
                    <a:pt x="334" y="286"/>
                  </a:lnTo>
                  <a:lnTo>
                    <a:pt x="393" y="294"/>
                  </a:lnTo>
                  <a:lnTo>
                    <a:pt x="454" y="301"/>
                  </a:lnTo>
                  <a:lnTo>
                    <a:pt x="519" y="307"/>
                  </a:lnTo>
                  <a:lnTo>
                    <a:pt x="587" y="313"/>
                  </a:lnTo>
                  <a:lnTo>
                    <a:pt x="656" y="315"/>
                  </a:lnTo>
                  <a:lnTo>
                    <a:pt x="727" y="319"/>
                  </a:lnTo>
                  <a:lnTo>
                    <a:pt x="799" y="321"/>
                  </a:lnTo>
                  <a:lnTo>
                    <a:pt x="1018" y="321"/>
                  </a:lnTo>
                  <a:lnTo>
                    <a:pt x="1089" y="319"/>
                  </a:lnTo>
                  <a:lnTo>
                    <a:pt x="1160" y="315"/>
                  </a:lnTo>
                  <a:lnTo>
                    <a:pt x="1231" y="313"/>
                  </a:lnTo>
                  <a:lnTo>
                    <a:pt x="1299" y="307"/>
                  </a:lnTo>
                  <a:lnTo>
                    <a:pt x="1362" y="301"/>
                  </a:lnTo>
                  <a:lnTo>
                    <a:pt x="1424" y="294"/>
                  </a:lnTo>
                  <a:lnTo>
                    <a:pt x="1483" y="286"/>
                  </a:lnTo>
                  <a:lnTo>
                    <a:pt x="1538" y="278"/>
                  </a:lnTo>
                  <a:lnTo>
                    <a:pt x="1587" y="268"/>
                  </a:lnTo>
                  <a:lnTo>
                    <a:pt x="1634" y="258"/>
                  </a:lnTo>
                  <a:lnTo>
                    <a:pt x="1675" y="248"/>
                  </a:lnTo>
                  <a:lnTo>
                    <a:pt x="1713" y="236"/>
                  </a:lnTo>
                  <a:lnTo>
                    <a:pt x="1743" y="224"/>
                  </a:lnTo>
                  <a:lnTo>
                    <a:pt x="1768" y="212"/>
                  </a:lnTo>
                  <a:lnTo>
                    <a:pt x="1790" y="199"/>
                  </a:lnTo>
                  <a:lnTo>
                    <a:pt x="1805" y="187"/>
                  </a:lnTo>
                  <a:lnTo>
                    <a:pt x="1813" y="174"/>
                  </a:lnTo>
                  <a:lnTo>
                    <a:pt x="1815" y="160"/>
                  </a:lnTo>
                  <a:lnTo>
                    <a:pt x="1813" y="148"/>
                  </a:lnTo>
                  <a:lnTo>
                    <a:pt x="1805" y="135"/>
                  </a:lnTo>
                  <a:lnTo>
                    <a:pt x="1790" y="122"/>
                  </a:lnTo>
                  <a:lnTo>
                    <a:pt x="1768" y="110"/>
                  </a:lnTo>
                  <a:lnTo>
                    <a:pt x="1743" y="98"/>
                  </a:lnTo>
                  <a:lnTo>
                    <a:pt x="1713" y="87"/>
                  </a:lnTo>
                  <a:lnTo>
                    <a:pt x="1675" y="74"/>
                  </a:lnTo>
                  <a:lnTo>
                    <a:pt x="1634" y="64"/>
                  </a:lnTo>
                  <a:lnTo>
                    <a:pt x="1587" y="54"/>
                  </a:lnTo>
                  <a:lnTo>
                    <a:pt x="1538" y="44"/>
                  </a:lnTo>
                  <a:lnTo>
                    <a:pt x="1483" y="36"/>
                  </a:lnTo>
                  <a:lnTo>
                    <a:pt x="1424" y="28"/>
                  </a:lnTo>
                  <a:lnTo>
                    <a:pt x="1362" y="21"/>
                  </a:lnTo>
                  <a:lnTo>
                    <a:pt x="1299" y="15"/>
                  </a:lnTo>
                  <a:lnTo>
                    <a:pt x="1231" y="10"/>
                  </a:lnTo>
                  <a:lnTo>
                    <a:pt x="1160" y="6"/>
                  </a:lnTo>
                  <a:lnTo>
                    <a:pt x="1089" y="3"/>
                  </a:lnTo>
                  <a:lnTo>
                    <a:pt x="1018" y="1"/>
                  </a:lnTo>
                  <a:lnTo>
                    <a:pt x="946" y="0"/>
                  </a:lnTo>
                  <a:lnTo>
                    <a:pt x="872" y="0"/>
                  </a:lnTo>
                  <a:lnTo>
                    <a:pt x="799" y="1"/>
                  </a:lnTo>
                  <a:lnTo>
                    <a:pt x="727" y="3"/>
                  </a:lnTo>
                  <a:lnTo>
                    <a:pt x="656" y="6"/>
                  </a:lnTo>
                  <a:lnTo>
                    <a:pt x="587" y="10"/>
                  </a:lnTo>
                  <a:lnTo>
                    <a:pt x="519" y="15"/>
                  </a:lnTo>
                  <a:lnTo>
                    <a:pt x="454" y="21"/>
                  </a:lnTo>
                  <a:lnTo>
                    <a:pt x="393" y="28"/>
                  </a:lnTo>
                  <a:lnTo>
                    <a:pt x="334" y="36"/>
                  </a:lnTo>
                  <a:lnTo>
                    <a:pt x="280" y="44"/>
                  </a:lnTo>
                  <a:lnTo>
                    <a:pt x="229" y="54"/>
                  </a:lnTo>
                  <a:lnTo>
                    <a:pt x="184" y="64"/>
                  </a:lnTo>
                  <a:lnTo>
                    <a:pt x="141" y="74"/>
                  </a:lnTo>
                  <a:lnTo>
                    <a:pt x="105" y="87"/>
                  </a:lnTo>
                  <a:lnTo>
                    <a:pt x="74" y="98"/>
                  </a:lnTo>
                  <a:lnTo>
                    <a:pt x="46" y="110"/>
                  </a:lnTo>
                  <a:lnTo>
                    <a:pt x="27" y="122"/>
                  </a:lnTo>
                  <a:lnTo>
                    <a:pt x="13" y="135"/>
                  </a:lnTo>
                  <a:lnTo>
                    <a:pt x="3" y="148"/>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63"/>
            <p:cNvSpPr>
              <a:spLocks/>
            </p:cNvSpPr>
            <p:nvPr/>
          </p:nvSpPr>
          <p:spPr bwMode="auto">
            <a:xfrm>
              <a:off x="12014" y="6797"/>
              <a:ext cx="1816" cy="322"/>
            </a:xfrm>
            <a:custGeom>
              <a:avLst/>
              <a:gdLst/>
              <a:ahLst/>
              <a:cxnLst>
                <a:cxn ang="0">
                  <a:pos x="3" y="148"/>
                </a:cxn>
                <a:cxn ang="0">
                  <a:pos x="27" y="122"/>
                </a:cxn>
                <a:cxn ang="0">
                  <a:pos x="74" y="98"/>
                </a:cxn>
                <a:cxn ang="0">
                  <a:pos x="141" y="74"/>
                </a:cxn>
                <a:cxn ang="0">
                  <a:pos x="229" y="54"/>
                </a:cxn>
                <a:cxn ang="0">
                  <a:pos x="334" y="36"/>
                </a:cxn>
                <a:cxn ang="0">
                  <a:pos x="454" y="21"/>
                </a:cxn>
                <a:cxn ang="0">
                  <a:pos x="587" y="10"/>
                </a:cxn>
                <a:cxn ang="0">
                  <a:pos x="727" y="3"/>
                </a:cxn>
                <a:cxn ang="0">
                  <a:pos x="872" y="0"/>
                </a:cxn>
                <a:cxn ang="0">
                  <a:pos x="1018" y="1"/>
                </a:cxn>
                <a:cxn ang="0">
                  <a:pos x="1160" y="6"/>
                </a:cxn>
                <a:cxn ang="0">
                  <a:pos x="1299" y="15"/>
                </a:cxn>
                <a:cxn ang="0">
                  <a:pos x="1424" y="28"/>
                </a:cxn>
                <a:cxn ang="0">
                  <a:pos x="1538" y="44"/>
                </a:cxn>
                <a:cxn ang="0">
                  <a:pos x="1634" y="64"/>
                </a:cxn>
                <a:cxn ang="0">
                  <a:pos x="1713" y="87"/>
                </a:cxn>
                <a:cxn ang="0">
                  <a:pos x="1768" y="110"/>
                </a:cxn>
                <a:cxn ang="0">
                  <a:pos x="1805" y="135"/>
                </a:cxn>
                <a:cxn ang="0">
                  <a:pos x="1815" y="160"/>
                </a:cxn>
                <a:cxn ang="0">
                  <a:pos x="1805" y="187"/>
                </a:cxn>
                <a:cxn ang="0">
                  <a:pos x="1768" y="212"/>
                </a:cxn>
                <a:cxn ang="0">
                  <a:pos x="1713" y="236"/>
                </a:cxn>
                <a:cxn ang="0">
                  <a:pos x="1634" y="258"/>
                </a:cxn>
                <a:cxn ang="0">
                  <a:pos x="1538" y="278"/>
                </a:cxn>
                <a:cxn ang="0">
                  <a:pos x="1424" y="294"/>
                </a:cxn>
                <a:cxn ang="0">
                  <a:pos x="1299" y="307"/>
                </a:cxn>
                <a:cxn ang="0">
                  <a:pos x="1160" y="315"/>
                </a:cxn>
                <a:cxn ang="0">
                  <a:pos x="1018" y="321"/>
                </a:cxn>
                <a:cxn ang="0">
                  <a:pos x="727" y="319"/>
                </a:cxn>
                <a:cxn ang="0">
                  <a:pos x="587" y="313"/>
                </a:cxn>
                <a:cxn ang="0">
                  <a:pos x="454" y="301"/>
                </a:cxn>
                <a:cxn ang="0">
                  <a:pos x="334" y="286"/>
                </a:cxn>
                <a:cxn ang="0">
                  <a:pos x="229" y="268"/>
                </a:cxn>
                <a:cxn ang="0">
                  <a:pos x="141" y="248"/>
                </a:cxn>
                <a:cxn ang="0">
                  <a:pos x="74" y="224"/>
                </a:cxn>
                <a:cxn ang="0">
                  <a:pos x="27" y="199"/>
                </a:cxn>
                <a:cxn ang="0">
                  <a:pos x="3" y="174"/>
                </a:cxn>
              </a:cxnLst>
              <a:rect l="0" t="0" r="r" b="b"/>
              <a:pathLst>
                <a:path w="1816" h="322">
                  <a:moveTo>
                    <a:pt x="0" y="160"/>
                  </a:moveTo>
                  <a:lnTo>
                    <a:pt x="3" y="148"/>
                  </a:lnTo>
                  <a:lnTo>
                    <a:pt x="13" y="135"/>
                  </a:lnTo>
                  <a:lnTo>
                    <a:pt x="27" y="122"/>
                  </a:lnTo>
                  <a:lnTo>
                    <a:pt x="46" y="110"/>
                  </a:lnTo>
                  <a:lnTo>
                    <a:pt x="74" y="98"/>
                  </a:lnTo>
                  <a:lnTo>
                    <a:pt x="105" y="87"/>
                  </a:lnTo>
                  <a:lnTo>
                    <a:pt x="141" y="74"/>
                  </a:lnTo>
                  <a:lnTo>
                    <a:pt x="184" y="64"/>
                  </a:lnTo>
                  <a:lnTo>
                    <a:pt x="229" y="54"/>
                  </a:lnTo>
                  <a:lnTo>
                    <a:pt x="280" y="44"/>
                  </a:lnTo>
                  <a:lnTo>
                    <a:pt x="334" y="36"/>
                  </a:lnTo>
                  <a:lnTo>
                    <a:pt x="393" y="28"/>
                  </a:lnTo>
                  <a:lnTo>
                    <a:pt x="454" y="21"/>
                  </a:lnTo>
                  <a:lnTo>
                    <a:pt x="519" y="15"/>
                  </a:lnTo>
                  <a:lnTo>
                    <a:pt x="587" y="10"/>
                  </a:lnTo>
                  <a:lnTo>
                    <a:pt x="656" y="6"/>
                  </a:lnTo>
                  <a:lnTo>
                    <a:pt x="727" y="3"/>
                  </a:lnTo>
                  <a:lnTo>
                    <a:pt x="799" y="1"/>
                  </a:lnTo>
                  <a:lnTo>
                    <a:pt x="872" y="0"/>
                  </a:lnTo>
                  <a:lnTo>
                    <a:pt x="946" y="0"/>
                  </a:lnTo>
                  <a:lnTo>
                    <a:pt x="1018" y="1"/>
                  </a:lnTo>
                  <a:lnTo>
                    <a:pt x="1089" y="3"/>
                  </a:lnTo>
                  <a:lnTo>
                    <a:pt x="1160" y="6"/>
                  </a:lnTo>
                  <a:lnTo>
                    <a:pt x="1231" y="10"/>
                  </a:lnTo>
                  <a:lnTo>
                    <a:pt x="1299" y="15"/>
                  </a:lnTo>
                  <a:lnTo>
                    <a:pt x="1362" y="21"/>
                  </a:lnTo>
                  <a:lnTo>
                    <a:pt x="1424" y="28"/>
                  </a:lnTo>
                  <a:lnTo>
                    <a:pt x="1483" y="36"/>
                  </a:lnTo>
                  <a:lnTo>
                    <a:pt x="1538" y="44"/>
                  </a:lnTo>
                  <a:lnTo>
                    <a:pt x="1587" y="54"/>
                  </a:lnTo>
                  <a:lnTo>
                    <a:pt x="1634" y="64"/>
                  </a:lnTo>
                  <a:lnTo>
                    <a:pt x="1675" y="74"/>
                  </a:lnTo>
                  <a:lnTo>
                    <a:pt x="1713" y="87"/>
                  </a:lnTo>
                  <a:lnTo>
                    <a:pt x="1743" y="98"/>
                  </a:lnTo>
                  <a:lnTo>
                    <a:pt x="1768" y="110"/>
                  </a:lnTo>
                  <a:lnTo>
                    <a:pt x="1790" y="122"/>
                  </a:lnTo>
                  <a:lnTo>
                    <a:pt x="1805" y="135"/>
                  </a:lnTo>
                  <a:lnTo>
                    <a:pt x="1813" y="148"/>
                  </a:lnTo>
                  <a:lnTo>
                    <a:pt x="1815" y="160"/>
                  </a:lnTo>
                  <a:lnTo>
                    <a:pt x="1813" y="174"/>
                  </a:lnTo>
                  <a:lnTo>
                    <a:pt x="1805" y="187"/>
                  </a:lnTo>
                  <a:lnTo>
                    <a:pt x="1790" y="199"/>
                  </a:lnTo>
                  <a:lnTo>
                    <a:pt x="1768" y="212"/>
                  </a:lnTo>
                  <a:lnTo>
                    <a:pt x="1743" y="224"/>
                  </a:lnTo>
                  <a:lnTo>
                    <a:pt x="1713" y="236"/>
                  </a:lnTo>
                  <a:lnTo>
                    <a:pt x="1675" y="248"/>
                  </a:lnTo>
                  <a:lnTo>
                    <a:pt x="1634" y="258"/>
                  </a:lnTo>
                  <a:lnTo>
                    <a:pt x="1587" y="268"/>
                  </a:lnTo>
                  <a:lnTo>
                    <a:pt x="1538" y="278"/>
                  </a:lnTo>
                  <a:lnTo>
                    <a:pt x="1483" y="286"/>
                  </a:lnTo>
                  <a:lnTo>
                    <a:pt x="1424" y="294"/>
                  </a:lnTo>
                  <a:lnTo>
                    <a:pt x="1362" y="301"/>
                  </a:lnTo>
                  <a:lnTo>
                    <a:pt x="1299" y="307"/>
                  </a:lnTo>
                  <a:lnTo>
                    <a:pt x="1231" y="313"/>
                  </a:lnTo>
                  <a:lnTo>
                    <a:pt x="1160" y="315"/>
                  </a:lnTo>
                  <a:lnTo>
                    <a:pt x="1089" y="319"/>
                  </a:lnTo>
                  <a:lnTo>
                    <a:pt x="1018" y="321"/>
                  </a:lnTo>
                  <a:lnTo>
                    <a:pt x="799" y="321"/>
                  </a:lnTo>
                  <a:lnTo>
                    <a:pt x="727" y="319"/>
                  </a:lnTo>
                  <a:lnTo>
                    <a:pt x="656" y="315"/>
                  </a:lnTo>
                  <a:lnTo>
                    <a:pt x="587" y="313"/>
                  </a:lnTo>
                  <a:lnTo>
                    <a:pt x="519" y="307"/>
                  </a:lnTo>
                  <a:lnTo>
                    <a:pt x="454" y="301"/>
                  </a:lnTo>
                  <a:lnTo>
                    <a:pt x="393" y="294"/>
                  </a:lnTo>
                  <a:lnTo>
                    <a:pt x="334" y="286"/>
                  </a:lnTo>
                  <a:lnTo>
                    <a:pt x="280" y="278"/>
                  </a:lnTo>
                  <a:lnTo>
                    <a:pt x="229" y="268"/>
                  </a:lnTo>
                  <a:lnTo>
                    <a:pt x="184" y="258"/>
                  </a:lnTo>
                  <a:lnTo>
                    <a:pt x="141" y="248"/>
                  </a:lnTo>
                  <a:lnTo>
                    <a:pt x="105" y="236"/>
                  </a:lnTo>
                  <a:lnTo>
                    <a:pt x="74" y="224"/>
                  </a:lnTo>
                  <a:lnTo>
                    <a:pt x="46" y="212"/>
                  </a:lnTo>
                  <a:lnTo>
                    <a:pt x="27" y="199"/>
                  </a:lnTo>
                  <a:lnTo>
                    <a:pt x="13" y="187"/>
                  </a:lnTo>
                  <a:lnTo>
                    <a:pt x="3" y="174"/>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Rectangle 64"/>
            <p:cNvSpPr>
              <a:spLocks/>
            </p:cNvSpPr>
            <p:nvPr/>
          </p:nvSpPr>
          <p:spPr bwMode="auto">
            <a:xfrm>
              <a:off x="11854" y="6437"/>
              <a:ext cx="2139" cy="291"/>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65"/>
            <p:cNvSpPr>
              <a:spLocks/>
            </p:cNvSpPr>
            <p:nvPr/>
          </p:nvSpPr>
          <p:spPr bwMode="auto">
            <a:xfrm>
              <a:off x="11887" y="5829"/>
              <a:ext cx="2097" cy="560"/>
            </a:xfrm>
            <a:custGeom>
              <a:avLst/>
              <a:gdLst/>
              <a:ahLst/>
              <a:cxnLst>
                <a:cxn ang="0">
                  <a:pos x="0" y="0"/>
                </a:cxn>
                <a:cxn ang="0">
                  <a:pos x="0" y="560"/>
                </a:cxn>
                <a:cxn ang="0">
                  <a:pos x="2097" y="560"/>
                </a:cxn>
                <a:cxn ang="0">
                  <a:pos x="2097" y="187"/>
                </a:cxn>
                <a:cxn ang="0">
                  <a:pos x="0" y="0"/>
                </a:cxn>
              </a:cxnLst>
              <a:rect l="0" t="0" r="r" b="b"/>
              <a:pathLst>
                <a:path w="2097" h="560">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Rectangle 66"/>
            <p:cNvSpPr>
              <a:spLocks/>
            </p:cNvSpPr>
            <p:nvPr/>
          </p:nvSpPr>
          <p:spPr bwMode="auto">
            <a:xfrm>
              <a:off x="11614" y="5887"/>
              <a:ext cx="3020"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Rectangle 67"/>
            <p:cNvSpPr>
              <a:spLocks/>
            </p:cNvSpPr>
            <p:nvPr/>
          </p:nvSpPr>
          <p:spPr bwMode="auto">
            <a:xfrm>
              <a:off x="11614" y="5887"/>
              <a:ext cx="3020"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68"/>
            <p:cNvSpPr>
              <a:spLocks/>
            </p:cNvSpPr>
            <p:nvPr/>
          </p:nvSpPr>
          <p:spPr bwMode="auto">
            <a:xfrm>
              <a:off x="12177" y="7202"/>
              <a:ext cx="1815" cy="325"/>
            </a:xfrm>
            <a:custGeom>
              <a:avLst/>
              <a:gdLst/>
              <a:ahLst/>
              <a:cxnLst>
                <a:cxn ang="0">
                  <a:pos x="0" y="162"/>
                </a:cxn>
                <a:cxn ang="0">
                  <a:pos x="13" y="188"/>
                </a:cxn>
                <a:cxn ang="0">
                  <a:pos x="46" y="214"/>
                </a:cxn>
                <a:cxn ang="0">
                  <a:pos x="105" y="238"/>
                </a:cxn>
                <a:cxn ang="0">
                  <a:pos x="183" y="259"/>
                </a:cxn>
                <a:cxn ang="0">
                  <a:pos x="280" y="279"/>
                </a:cxn>
                <a:cxn ang="0">
                  <a:pos x="393" y="296"/>
                </a:cxn>
                <a:cxn ang="0">
                  <a:pos x="519" y="309"/>
                </a:cxn>
                <a:cxn ang="0">
                  <a:pos x="655" y="317"/>
                </a:cxn>
                <a:cxn ang="0">
                  <a:pos x="799" y="323"/>
                </a:cxn>
                <a:cxn ang="0">
                  <a:pos x="945" y="325"/>
                </a:cxn>
                <a:cxn ang="0">
                  <a:pos x="1089" y="321"/>
                </a:cxn>
                <a:cxn ang="0">
                  <a:pos x="1230" y="315"/>
                </a:cxn>
                <a:cxn ang="0">
                  <a:pos x="1360" y="302"/>
                </a:cxn>
                <a:cxn ang="0">
                  <a:pos x="1482" y="289"/>
                </a:cxn>
                <a:cxn ang="0">
                  <a:pos x="1587" y="271"/>
                </a:cxn>
                <a:cxn ang="0">
                  <a:pos x="1674" y="250"/>
                </a:cxn>
                <a:cxn ang="0">
                  <a:pos x="1742" y="225"/>
                </a:cxn>
                <a:cxn ang="0">
                  <a:pos x="1789" y="200"/>
                </a:cxn>
                <a:cxn ang="0">
                  <a:pos x="1813" y="175"/>
                </a:cxn>
                <a:cxn ang="0">
                  <a:pos x="1813" y="148"/>
                </a:cxn>
                <a:cxn ang="0">
                  <a:pos x="1789" y="123"/>
                </a:cxn>
                <a:cxn ang="0">
                  <a:pos x="1742" y="99"/>
                </a:cxn>
                <a:cxn ang="0">
                  <a:pos x="1674" y="75"/>
                </a:cxn>
                <a:cxn ang="0">
                  <a:pos x="1587" y="55"/>
                </a:cxn>
                <a:cxn ang="0">
                  <a:pos x="1482" y="36"/>
                </a:cxn>
                <a:cxn ang="0">
                  <a:pos x="1360" y="21"/>
                </a:cxn>
                <a:cxn ang="0">
                  <a:pos x="1230" y="10"/>
                </a:cxn>
                <a:cxn ang="0">
                  <a:pos x="1089" y="3"/>
                </a:cxn>
                <a:cxn ang="0">
                  <a:pos x="945" y="0"/>
                </a:cxn>
                <a:cxn ang="0">
                  <a:pos x="799" y="1"/>
                </a:cxn>
                <a:cxn ang="0">
                  <a:pos x="655" y="6"/>
                </a:cxn>
                <a:cxn ang="0">
                  <a:pos x="519" y="15"/>
                </a:cxn>
                <a:cxn ang="0">
                  <a:pos x="393" y="28"/>
                </a:cxn>
                <a:cxn ang="0">
                  <a:pos x="280" y="44"/>
                </a:cxn>
                <a:cxn ang="0">
                  <a:pos x="183" y="64"/>
                </a:cxn>
                <a:cxn ang="0">
                  <a:pos x="105" y="87"/>
                </a:cxn>
                <a:cxn ang="0">
                  <a:pos x="46" y="111"/>
                </a:cxn>
                <a:cxn ang="0">
                  <a:pos x="13" y="136"/>
                </a:cxn>
                <a:cxn ang="0">
                  <a:pos x="0" y="162"/>
                </a:cxn>
              </a:cxnLst>
              <a:rect l="0" t="0" r="r" b="b"/>
              <a:pathLst>
                <a:path w="1815" h="325">
                  <a:moveTo>
                    <a:pt x="0" y="162"/>
                  </a:moveTo>
                  <a:lnTo>
                    <a:pt x="0" y="162"/>
                  </a:lnTo>
                  <a:lnTo>
                    <a:pt x="3" y="175"/>
                  </a:lnTo>
                  <a:lnTo>
                    <a:pt x="13" y="188"/>
                  </a:lnTo>
                  <a:lnTo>
                    <a:pt x="27" y="200"/>
                  </a:lnTo>
                  <a:lnTo>
                    <a:pt x="46" y="214"/>
                  </a:lnTo>
                  <a:lnTo>
                    <a:pt x="73" y="225"/>
                  </a:lnTo>
                  <a:lnTo>
                    <a:pt x="105" y="238"/>
                  </a:lnTo>
                  <a:lnTo>
                    <a:pt x="141" y="250"/>
                  </a:lnTo>
                  <a:lnTo>
                    <a:pt x="183" y="259"/>
                  </a:lnTo>
                  <a:lnTo>
                    <a:pt x="227" y="271"/>
                  </a:lnTo>
                  <a:lnTo>
                    <a:pt x="280" y="279"/>
                  </a:lnTo>
                  <a:lnTo>
                    <a:pt x="334" y="289"/>
                  </a:lnTo>
                  <a:lnTo>
                    <a:pt x="393" y="296"/>
                  </a:lnTo>
                  <a:lnTo>
                    <a:pt x="453" y="302"/>
                  </a:lnTo>
                  <a:lnTo>
                    <a:pt x="519" y="309"/>
                  </a:lnTo>
                  <a:lnTo>
                    <a:pt x="587" y="315"/>
                  </a:lnTo>
                  <a:lnTo>
                    <a:pt x="655" y="317"/>
                  </a:lnTo>
                  <a:lnTo>
                    <a:pt x="727" y="321"/>
                  </a:lnTo>
                  <a:lnTo>
                    <a:pt x="799" y="323"/>
                  </a:lnTo>
                  <a:lnTo>
                    <a:pt x="871" y="325"/>
                  </a:lnTo>
                  <a:lnTo>
                    <a:pt x="945" y="325"/>
                  </a:lnTo>
                  <a:lnTo>
                    <a:pt x="1017" y="323"/>
                  </a:lnTo>
                  <a:lnTo>
                    <a:pt x="1089" y="321"/>
                  </a:lnTo>
                  <a:lnTo>
                    <a:pt x="1160" y="317"/>
                  </a:lnTo>
                  <a:lnTo>
                    <a:pt x="1230" y="315"/>
                  </a:lnTo>
                  <a:lnTo>
                    <a:pt x="1298" y="309"/>
                  </a:lnTo>
                  <a:lnTo>
                    <a:pt x="1360" y="302"/>
                  </a:lnTo>
                  <a:lnTo>
                    <a:pt x="1424" y="296"/>
                  </a:lnTo>
                  <a:lnTo>
                    <a:pt x="1482" y="289"/>
                  </a:lnTo>
                  <a:lnTo>
                    <a:pt x="1537" y="279"/>
                  </a:lnTo>
                  <a:lnTo>
                    <a:pt x="1587" y="271"/>
                  </a:lnTo>
                  <a:lnTo>
                    <a:pt x="1634" y="259"/>
                  </a:lnTo>
                  <a:lnTo>
                    <a:pt x="1674" y="250"/>
                  </a:lnTo>
                  <a:lnTo>
                    <a:pt x="1712" y="238"/>
                  </a:lnTo>
                  <a:lnTo>
                    <a:pt x="1742" y="225"/>
                  </a:lnTo>
                  <a:lnTo>
                    <a:pt x="1767" y="214"/>
                  </a:lnTo>
                  <a:lnTo>
                    <a:pt x="1789" y="200"/>
                  </a:lnTo>
                  <a:lnTo>
                    <a:pt x="1804" y="188"/>
                  </a:lnTo>
                  <a:lnTo>
                    <a:pt x="1813" y="175"/>
                  </a:lnTo>
                  <a:lnTo>
                    <a:pt x="1814" y="162"/>
                  </a:lnTo>
                  <a:lnTo>
                    <a:pt x="1813" y="148"/>
                  </a:lnTo>
                  <a:lnTo>
                    <a:pt x="1804" y="136"/>
                  </a:lnTo>
                  <a:lnTo>
                    <a:pt x="1789" y="123"/>
                  </a:lnTo>
                  <a:lnTo>
                    <a:pt x="1767" y="111"/>
                  </a:lnTo>
                  <a:lnTo>
                    <a:pt x="1742" y="99"/>
                  </a:lnTo>
                  <a:lnTo>
                    <a:pt x="1712" y="87"/>
                  </a:lnTo>
                  <a:lnTo>
                    <a:pt x="1674" y="75"/>
                  </a:lnTo>
                  <a:lnTo>
                    <a:pt x="1634" y="64"/>
                  </a:lnTo>
                  <a:lnTo>
                    <a:pt x="1587" y="55"/>
                  </a:lnTo>
                  <a:lnTo>
                    <a:pt x="1537" y="44"/>
                  </a:lnTo>
                  <a:lnTo>
                    <a:pt x="1482" y="36"/>
                  </a:lnTo>
                  <a:lnTo>
                    <a:pt x="1424" y="28"/>
                  </a:lnTo>
                  <a:lnTo>
                    <a:pt x="1360" y="21"/>
                  </a:lnTo>
                  <a:lnTo>
                    <a:pt x="1298" y="15"/>
                  </a:lnTo>
                  <a:lnTo>
                    <a:pt x="1230" y="10"/>
                  </a:lnTo>
                  <a:lnTo>
                    <a:pt x="1160" y="6"/>
                  </a:lnTo>
                  <a:lnTo>
                    <a:pt x="1089" y="3"/>
                  </a:lnTo>
                  <a:lnTo>
                    <a:pt x="1017" y="1"/>
                  </a:lnTo>
                  <a:lnTo>
                    <a:pt x="945" y="0"/>
                  </a:lnTo>
                  <a:lnTo>
                    <a:pt x="871" y="0"/>
                  </a:lnTo>
                  <a:lnTo>
                    <a:pt x="799" y="1"/>
                  </a:lnTo>
                  <a:lnTo>
                    <a:pt x="727" y="3"/>
                  </a:lnTo>
                  <a:lnTo>
                    <a:pt x="655" y="6"/>
                  </a:lnTo>
                  <a:lnTo>
                    <a:pt x="587" y="10"/>
                  </a:lnTo>
                  <a:lnTo>
                    <a:pt x="519" y="15"/>
                  </a:lnTo>
                  <a:lnTo>
                    <a:pt x="453" y="21"/>
                  </a:lnTo>
                  <a:lnTo>
                    <a:pt x="393" y="28"/>
                  </a:lnTo>
                  <a:lnTo>
                    <a:pt x="334" y="36"/>
                  </a:lnTo>
                  <a:lnTo>
                    <a:pt x="280" y="44"/>
                  </a:lnTo>
                  <a:lnTo>
                    <a:pt x="227" y="55"/>
                  </a:lnTo>
                  <a:lnTo>
                    <a:pt x="183" y="64"/>
                  </a:lnTo>
                  <a:lnTo>
                    <a:pt x="141" y="75"/>
                  </a:lnTo>
                  <a:lnTo>
                    <a:pt x="105" y="87"/>
                  </a:lnTo>
                  <a:lnTo>
                    <a:pt x="73" y="99"/>
                  </a:lnTo>
                  <a:lnTo>
                    <a:pt x="46" y="111"/>
                  </a:lnTo>
                  <a:lnTo>
                    <a:pt x="27" y="123"/>
                  </a:lnTo>
                  <a:lnTo>
                    <a:pt x="13" y="136"/>
                  </a:lnTo>
                  <a:lnTo>
                    <a:pt x="3" y="148"/>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69"/>
            <p:cNvSpPr>
              <a:spLocks/>
            </p:cNvSpPr>
            <p:nvPr/>
          </p:nvSpPr>
          <p:spPr bwMode="auto">
            <a:xfrm>
              <a:off x="12177" y="7202"/>
              <a:ext cx="1815" cy="325"/>
            </a:xfrm>
            <a:custGeom>
              <a:avLst/>
              <a:gdLst/>
              <a:ahLst/>
              <a:cxnLst>
                <a:cxn ang="0">
                  <a:pos x="3" y="148"/>
                </a:cxn>
                <a:cxn ang="0">
                  <a:pos x="27" y="123"/>
                </a:cxn>
                <a:cxn ang="0">
                  <a:pos x="73" y="99"/>
                </a:cxn>
                <a:cxn ang="0">
                  <a:pos x="141" y="75"/>
                </a:cxn>
                <a:cxn ang="0">
                  <a:pos x="227" y="55"/>
                </a:cxn>
                <a:cxn ang="0">
                  <a:pos x="334" y="36"/>
                </a:cxn>
                <a:cxn ang="0">
                  <a:pos x="453" y="21"/>
                </a:cxn>
                <a:cxn ang="0">
                  <a:pos x="587" y="10"/>
                </a:cxn>
                <a:cxn ang="0">
                  <a:pos x="727" y="3"/>
                </a:cxn>
                <a:cxn ang="0">
                  <a:pos x="871" y="0"/>
                </a:cxn>
                <a:cxn ang="0">
                  <a:pos x="1017" y="1"/>
                </a:cxn>
                <a:cxn ang="0">
                  <a:pos x="1160" y="6"/>
                </a:cxn>
                <a:cxn ang="0">
                  <a:pos x="1298" y="15"/>
                </a:cxn>
                <a:cxn ang="0">
                  <a:pos x="1424" y="28"/>
                </a:cxn>
                <a:cxn ang="0">
                  <a:pos x="1537" y="44"/>
                </a:cxn>
                <a:cxn ang="0">
                  <a:pos x="1634" y="64"/>
                </a:cxn>
                <a:cxn ang="0">
                  <a:pos x="1712" y="87"/>
                </a:cxn>
                <a:cxn ang="0">
                  <a:pos x="1767" y="111"/>
                </a:cxn>
                <a:cxn ang="0">
                  <a:pos x="1804" y="136"/>
                </a:cxn>
                <a:cxn ang="0">
                  <a:pos x="1814" y="162"/>
                </a:cxn>
                <a:cxn ang="0">
                  <a:pos x="1804" y="188"/>
                </a:cxn>
                <a:cxn ang="0">
                  <a:pos x="1767" y="214"/>
                </a:cxn>
                <a:cxn ang="0">
                  <a:pos x="1712" y="238"/>
                </a:cxn>
                <a:cxn ang="0">
                  <a:pos x="1634" y="259"/>
                </a:cxn>
                <a:cxn ang="0">
                  <a:pos x="1537" y="279"/>
                </a:cxn>
                <a:cxn ang="0">
                  <a:pos x="1424" y="296"/>
                </a:cxn>
                <a:cxn ang="0">
                  <a:pos x="1298" y="309"/>
                </a:cxn>
                <a:cxn ang="0">
                  <a:pos x="1160" y="317"/>
                </a:cxn>
                <a:cxn ang="0">
                  <a:pos x="1017" y="323"/>
                </a:cxn>
                <a:cxn ang="0">
                  <a:pos x="871" y="325"/>
                </a:cxn>
                <a:cxn ang="0">
                  <a:pos x="727" y="321"/>
                </a:cxn>
                <a:cxn ang="0">
                  <a:pos x="587" y="315"/>
                </a:cxn>
                <a:cxn ang="0">
                  <a:pos x="453" y="302"/>
                </a:cxn>
                <a:cxn ang="0">
                  <a:pos x="334" y="289"/>
                </a:cxn>
                <a:cxn ang="0">
                  <a:pos x="227" y="271"/>
                </a:cxn>
                <a:cxn ang="0">
                  <a:pos x="141" y="250"/>
                </a:cxn>
                <a:cxn ang="0">
                  <a:pos x="73" y="225"/>
                </a:cxn>
                <a:cxn ang="0">
                  <a:pos x="27" y="200"/>
                </a:cxn>
                <a:cxn ang="0">
                  <a:pos x="3" y="175"/>
                </a:cxn>
              </a:cxnLst>
              <a:rect l="0" t="0" r="r" b="b"/>
              <a:pathLst>
                <a:path w="1815" h="325">
                  <a:moveTo>
                    <a:pt x="0" y="162"/>
                  </a:moveTo>
                  <a:lnTo>
                    <a:pt x="3" y="148"/>
                  </a:lnTo>
                  <a:lnTo>
                    <a:pt x="13" y="136"/>
                  </a:lnTo>
                  <a:lnTo>
                    <a:pt x="27" y="123"/>
                  </a:lnTo>
                  <a:lnTo>
                    <a:pt x="46" y="111"/>
                  </a:lnTo>
                  <a:lnTo>
                    <a:pt x="73" y="99"/>
                  </a:lnTo>
                  <a:lnTo>
                    <a:pt x="105" y="87"/>
                  </a:lnTo>
                  <a:lnTo>
                    <a:pt x="141" y="75"/>
                  </a:lnTo>
                  <a:lnTo>
                    <a:pt x="183" y="64"/>
                  </a:lnTo>
                  <a:lnTo>
                    <a:pt x="227" y="55"/>
                  </a:lnTo>
                  <a:lnTo>
                    <a:pt x="280" y="44"/>
                  </a:lnTo>
                  <a:lnTo>
                    <a:pt x="334" y="36"/>
                  </a:lnTo>
                  <a:lnTo>
                    <a:pt x="393" y="28"/>
                  </a:lnTo>
                  <a:lnTo>
                    <a:pt x="453" y="21"/>
                  </a:lnTo>
                  <a:lnTo>
                    <a:pt x="519" y="15"/>
                  </a:lnTo>
                  <a:lnTo>
                    <a:pt x="587" y="10"/>
                  </a:lnTo>
                  <a:lnTo>
                    <a:pt x="655" y="6"/>
                  </a:lnTo>
                  <a:lnTo>
                    <a:pt x="727" y="3"/>
                  </a:lnTo>
                  <a:lnTo>
                    <a:pt x="799" y="1"/>
                  </a:lnTo>
                  <a:lnTo>
                    <a:pt x="871" y="0"/>
                  </a:lnTo>
                  <a:lnTo>
                    <a:pt x="945" y="0"/>
                  </a:lnTo>
                  <a:lnTo>
                    <a:pt x="1017" y="1"/>
                  </a:lnTo>
                  <a:lnTo>
                    <a:pt x="1089" y="3"/>
                  </a:lnTo>
                  <a:lnTo>
                    <a:pt x="1160" y="6"/>
                  </a:lnTo>
                  <a:lnTo>
                    <a:pt x="1230" y="10"/>
                  </a:lnTo>
                  <a:lnTo>
                    <a:pt x="1298" y="15"/>
                  </a:lnTo>
                  <a:lnTo>
                    <a:pt x="1360" y="21"/>
                  </a:lnTo>
                  <a:lnTo>
                    <a:pt x="1424" y="28"/>
                  </a:lnTo>
                  <a:lnTo>
                    <a:pt x="1482" y="36"/>
                  </a:lnTo>
                  <a:lnTo>
                    <a:pt x="1537" y="44"/>
                  </a:lnTo>
                  <a:lnTo>
                    <a:pt x="1587" y="55"/>
                  </a:lnTo>
                  <a:lnTo>
                    <a:pt x="1634" y="64"/>
                  </a:lnTo>
                  <a:lnTo>
                    <a:pt x="1674" y="75"/>
                  </a:lnTo>
                  <a:lnTo>
                    <a:pt x="1712" y="87"/>
                  </a:lnTo>
                  <a:lnTo>
                    <a:pt x="1742" y="99"/>
                  </a:lnTo>
                  <a:lnTo>
                    <a:pt x="1767" y="111"/>
                  </a:lnTo>
                  <a:lnTo>
                    <a:pt x="1789" y="123"/>
                  </a:lnTo>
                  <a:lnTo>
                    <a:pt x="1804" y="136"/>
                  </a:lnTo>
                  <a:lnTo>
                    <a:pt x="1813" y="148"/>
                  </a:lnTo>
                  <a:lnTo>
                    <a:pt x="1814" y="162"/>
                  </a:lnTo>
                  <a:lnTo>
                    <a:pt x="1813" y="175"/>
                  </a:lnTo>
                  <a:lnTo>
                    <a:pt x="1804" y="188"/>
                  </a:lnTo>
                  <a:lnTo>
                    <a:pt x="1789" y="200"/>
                  </a:lnTo>
                  <a:lnTo>
                    <a:pt x="1767" y="214"/>
                  </a:lnTo>
                  <a:lnTo>
                    <a:pt x="1742" y="225"/>
                  </a:lnTo>
                  <a:lnTo>
                    <a:pt x="1712" y="238"/>
                  </a:lnTo>
                  <a:lnTo>
                    <a:pt x="1674" y="250"/>
                  </a:lnTo>
                  <a:lnTo>
                    <a:pt x="1634" y="259"/>
                  </a:lnTo>
                  <a:lnTo>
                    <a:pt x="1587" y="271"/>
                  </a:lnTo>
                  <a:lnTo>
                    <a:pt x="1537" y="279"/>
                  </a:lnTo>
                  <a:lnTo>
                    <a:pt x="1482" y="289"/>
                  </a:lnTo>
                  <a:lnTo>
                    <a:pt x="1424" y="296"/>
                  </a:lnTo>
                  <a:lnTo>
                    <a:pt x="1360" y="302"/>
                  </a:lnTo>
                  <a:lnTo>
                    <a:pt x="1298" y="309"/>
                  </a:lnTo>
                  <a:lnTo>
                    <a:pt x="1230" y="315"/>
                  </a:lnTo>
                  <a:lnTo>
                    <a:pt x="1160" y="317"/>
                  </a:lnTo>
                  <a:lnTo>
                    <a:pt x="1089" y="321"/>
                  </a:lnTo>
                  <a:lnTo>
                    <a:pt x="1017" y="323"/>
                  </a:lnTo>
                  <a:lnTo>
                    <a:pt x="945" y="325"/>
                  </a:lnTo>
                  <a:lnTo>
                    <a:pt x="871" y="325"/>
                  </a:lnTo>
                  <a:lnTo>
                    <a:pt x="799" y="323"/>
                  </a:lnTo>
                  <a:lnTo>
                    <a:pt x="727" y="321"/>
                  </a:lnTo>
                  <a:lnTo>
                    <a:pt x="655" y="317"/>
                  </a:lnTo>
                  <a:lnTo>
                    <a:pt x="587" y="315"/>
                  </a:lnTo>
                  <a:lnTo>
                    <a:pt x="519" y="309"/>
                  </a:lnTo>
                  <a:lnTo>
                    <a:pt x="453" y="302"/>
                  </a:lnTo>
                  <a:lnTo>
                    <a:pt x="393" y="296"/>
                  </a:lnTo>
                  <a:lnTo>
                    <a:pt x="334" y="289"/>
                  </a:lnTo>
                  <a:lnTo>
                    <a:pt x="280" y="279"/>
                  </a:lnTo>
                  <a:lnTo>
                    <a:pt x="227" y="271"/>
                  </a:lnTo>
                  <a:lnTo>
                    <a:pt x="183" y="259"/>
                  </a:lnTo>
                  <a:lnTo>
                    <a:pt x="141" y="250"/>
                  </a:lnTo>
                  <a:lnTo>
                    <a:pt x="105" y="238"/>
                  </a:lnTo>
                  <a:lnTo>
                    <a:pt x="73" y="225"/>
                  </a:lnTo>
                  <a:lnTo>
                    <a:pt x="46" y="214"/>
                  </a:lnTo>
                  <a:lnTo>
                    <a:pt x="27" y="200"/>
                  </a:lnTo>
                  <a:lnTo>
                    <a:pt x="13" y="188"/>
                  </a:lnTo>
                  <a:lnTo>
                    <a:pt x="3" y="175"/>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70"/>
            <p:cNvSpPr>
              <a:spLocks/>
            </p:cNvSpPr>
            <p:nvPr/>
          </p:nvSpPr>
          <p:spPr bwMode="auto">
            <a:xfrm>
              <a:off x="12177" y="7121"/>
              <a:ext cx="1815" cy="323"/>
            </a:xfrm>
            <a:custGeom>
              <a:avLst/>
              <a:gdLst/>
              <a:ahLst/>
              <a:cxnLst>
                <a:cxn ang="0">
                  <a:pos x="0" y="160"/>
                </a:cxn>
                <a:cxn ang="0">
                  <a:pos x="13" y="187"/>
                </a:cxn>
                <a:cxn ang="0">
                  <a:pos x="46" y="213"/>
                </a:cxn>
                <a:cxn ang="0">
                  <a:pos x="105" y="236"/>
                </a:cxn>
                <a:cxn ang="0">
                  <a:pos x="183" y="259"/>
                </a:cxn>
                <a:cxn ang="0">
                  <a:pos x="280" y="279"/>
                </a:cxn>
                <a:cxn ang="0">
                  <a:pos x="393" y="295"/>
                </a:cxn>
                <a:cxn ang="0">
                  <a:pos x="519" y="308"/>
                </a:cxn>
                <a:cxn ang="0">
                  <a:pos x="655" y="315"/>
                </a:cxn>
                <a:cxn ang="0">
                  <a:pos x="799" y="322"/>
                </a:cxn>
                <a:cxn ang="0">
                  <a:pos x="1089" y="320"/>
                </a:cxn>
                <a:cxn ang="0">
                  <a:pos x="1230" y="313"/>
                </a:cxn>
                <a:cxn ang="0">
                  <a:pos x="1360" y="302"/>
                </a:cxn>
                <a:cxn ang="0">
                  <a:pos x="1482" y="287"/>
                </a:cxn>
                <a:cxn ang="0">
                  <a:pos x="1587" y="268"/>
                </a:cxn>
                <a:cxn ang="0">
                  <a:pos x="1674" y="248"/>
                </a:cxn>
                <a:cxn ang="0">
                  <a:pos x="1742" y="224"/>
                </a:cxn>
                <a:cxn ang="0">
                  <a:pos x="1789" y="200"/>
                </a:cxn>
                <a:cxn ang="0">
                  <a:pos x="1813" y="175"/>
                </a:cxn>
                <a:cxn ang="0">
                  <a:pos x="1813" y="148"/>
                </a:cxn>
                <a:cxn ang="0">
                  <a:pos x="1789" y="122"/>
                </a:cxn>
                <a:cxn ang="0">
                  <a:pos x="1742" y="99"/>
                </a:cxn>
                <a:cxn ang="0">
                  <a:pos x="1674" y="75"/>
                </a:cxn>
                <a:cxn ang="0">
                  <a:pos x="1587" y="55"/>
                </a:cxn>
                <a:cxn ang="0">
                  <a:pos x="1482" y="37"/>
                </a:cxn>
                <a:cxn ang="0">
                  <a:pos x="1360" y="21"/>
                </a:cxn>
                <a:cxn ang="0">
                  <a:pos x="1230" y="10"/>
                </a:cxn>
                <a:cxn ang="0">
                  <a:pos x="1089" y="3"/>
                </a:cxn>
                <a:cxn ang="0">
                  <a:pos x="945" y="0"/>
                </a:cxn>
                <a:cxn ang="0">
                  <a:pos x="799" y="1"/>
                </a:cxn>
                <a:cxn ang="0">
                  <a:pos x="587" y="10"/>
                </a:cxn>
                <a:cxn ang="0">
                  <a:pos x="453" y="21"/>
                </a:cxn>
                <a:cxn ang="0">
                  <a:pos x="334" y="37"/>
                </a:cxn>
                <a:cxn ang="0">
                  <a:pos x="227" y="55"/>
                </a:cxn>
                <a:cxn ang="0">
                  <a:pos x="141" y="75"/>
                </a:cxn>
                <a:cxn ang="0">
                  <a:pos x="73" y="99"/>
                </a:cxn>
                <a:cxn ang="0">
                  <a:pos x="27" y="122"/>
                </a:cxn>
                <a:cxn ang="0">
                  <a:pos x="3" y="148"/>
                </a:cxn>
              </a:cxnLst>
              <a:rect l="0" t="0" r="r" b="b"/>
              <a:pathLst>
                <a:path w="1815" h="323">
                  <a:moveTo>
                    <a:pt x="0" y="160"/>
                  </a:moveTo>
                  <a:lnTo>
                    <a:pt x="0" y="160"/>
                  </a:lnTo>
                  <a:lnTo>
                    <a:pt x="3" y="175"/>
                  </a:lnTo>
                  <a:lnTo>
                    <a:pt x="13" y="187"/>
                  </a:lnTo>
                  <a:lnTo>
                    <a:pt x="27" y="200"/>
                  </a:lnTo>
                  <a:lnTo>
                    <a:pt x="46" y="213"/>
                  </a:lnTo>
                  <a:lnTo>
                    <a:pt x="73" y="224"/>
                  </a:lnTo>
                  <a:lnTo>
                    <a:pt x="105" y="236"/>
                  </a:lnTo>
                  <a:lnTo>
                    <a:pt x="141" y="248"/>
                  </a:lnTo>
                  <a:lnTo>
                    <a:pt x="183" y="259"/>
                  </a:lnTo>
                  <a:lnTo>
                    <a:pt x="227" y="268"/>
                  </a:lnTo>
                  <a:lnTo>
                    <a:pt x="280" y="279"/>
                  </a:lnTo>
                  <a:lnTo>
                    <a:pt x="334" y="287"/>
                  </a:lnTo>
                  <a:lnTo>
                    <a:pt x="393" y="295"/>
                  </a:lnTo>
                  <a:lnTo>
                    <a:pt x="453" y="302"/>
                  </a:lnTo>
                  <a:lnTo>
                    <a:pt x="519" y="308"/>
                  </a:lnTo>
                  <a:lnTo>
                    <a:pt x="587" y="313"/>
                  </a:lnTo>
                  <a:lnTo>
                    <a:pt x="655" y="315"/>
                  </a:lnTo>
                  <a:lnTo>
                    <a:pt x="727" y="320"/>
                  </a:lnTo>
                  <a:lnTo>
                    <a:pt x="799" y="322"/>
                  </a:lnTo>
                  <a:lnTo>
                    <a:pt x="1017" y="322"/>
                  </a:lnTo>
                  <a:lnTo>
                    <a:pt x="1089" y="320"/>
                  </a:lnTo>
                  <a:lnTo>
                    <a:pt x="1160" y="315"/>
                  </a:lnTo>
                  <a:lnTo>
                    <a:pt x="1230" y="313"/>
                  </a:lnTo>
                  <a:lnTo>
                    <a:pt x="1298" y="308"/>
                  </a:lnTo>
                  <a:lnTo>
                    <a:pt x="1360" y="302"/>
                  </a:lnTo>
                  <a:lnTo>
                    <a:pt x="1424" y="295"/>
                  </a:lnTo>
                  <a:lnTo>
                    <a:pt x="1482" y="287"/>
                  </a:lnTo>
                  <a:lnTo>
                    <a:pt x="1537" y="279"/>
                  </a:lnTo>
                  <a:lnTo>
                    <a:pt x="1587" y="268"/>
                  </a:lnTo>
                  <a:lnTo>
                    <a:pt x="1634" y="259"/>
                  </a:lnTo>
                  <a:lnTo>
                    <a:pt x="1674" y="248"/>
                  </a:lnTo>
                  <a:lnTo>
                    <a:pt x="1712" y="236"/>
                  </a:lnTo>
                  <a:lnTo>
                    <a:pt x="1742" y="224"/>
                  </a:lnTo>
                  <a:lnTo>
                    <a:pt x="1767" y="213"/>
                  </a:lnTo>
                  <a:lnTo>
                    <a:pt x="1789" y="200"/>
                  </a:lnTo>
                  <a:lnTo>
                    <a:pt x="1804" y="187"/>
                  </a:lnTo>
                  <a:lnTo>
                    <a:pt x="1813" y="175"/>
                  </a:lnTo>
                  <a:lnTo>
                    <a:pt x="1814" y="160"/>
                  </a:lnTo>
                  <a:lnTo>
                    <a:pt x="1813" y="148"/>
                  </a:lnTo>
                  <a:lnTo>
                    <a:pt x="1804" y="135"/>
                  </a:lnTo>
                  <a:lnTo>
                    <a:pt x="1789" y="122"/>
                  </a:lnTo>
                  <a:lnTo>
                    <a:pt x="1767" y="111"/>
                  </a:lnTo>
                  <a:lnTo>
                    <a:pt x="1742" y="99"/>
                  </a:lnTo>
                  <a:lnTo>
                    <a:pt x="1712" y="87"/>
                  </a:lnTo>
                  <a:lnTo>
                    <a:pt x="1674" y="75"/>
                  </a:lnTo>
                  <a:lnTo>
                    <a:pt x="1634" y="64"/>
                  </a:lnTo>
                  <a:lnTo>
                    <a:pt x="1587" y="55"/>
                  </a:lnTo>
                  <a:lnTo>
                    <a:pt x="1537" y="45"/>
                  </a:lnTo>
                  <a:lnTo>
                    <a:pt x="1482" y="37"/>
                  </a:lnTo>
                  <a:lnTo>
                    <a:pt x="1424" y="28"/>
                  </a:lnTo>
                  <a:lnTo>
                    <a:pt x="1360" y="21"/>
                  </a:lnTo>
                  <a:lnTo>
                    <a:pt x="1298" y="16"/>
                  </a:lnTo>
                  <a:lnTo>
                    <a:pt x="1230" y="10"/>
                  </a:lnTo>
                  <a:lnTo>
                    <a:pt x="1160" y="5"/>
                  </a:lnTo>
                  <a:lnTo>
                    <a:pt x="1089" y="3"/>
                  </a:lnTo>
                  <a:lnTo>
                    <a:pt x="1017" y="1"/>
                  </a:lnTo>
                  <a:lnTo>
                    <a:pt x="945" y="0"/>
                  </a:lnTo>
                  <a:lnTo>
                    <a:pt x="871" y="0"/>
                  </a:lnTo>
                  <a:lnTo>
                    <a:pt x="799" y="1"/>
                  </a:lnTo>
                  <a:lnTo>
                    <a:pt x="655" y="5"/>
                  </a:lnTo>
                  <a:lnTo>
                    <a:pt x="587" y="10"/>
                  </a:lnTo>
                  <a:lnTo>
                    <a:pt x="519" y="16"/>
                  </a:lnTo>
                  <a:lnTo>
                    <a:pt x="453" y="21"/>
                  </a:lnTo>
                  <a:lnTo>
                    <a:pt x="393" y="28"/>
                  </a:lnTo>
                  <a:lnTo>
                    <a:pt x="334" y="37"/>
                  </a:lnTo>
                  <a:lnTo>
                    <a:pt x="280" y="45"/>
                  </a:lnTo>
                  <a:lnTo>
                    <a:pt x="227" y="55"/>
                  </a:lnTo>
                  <a:lnTo>
                    <a:pt x="183" y="64"/>
                  </a:lnTo>
                  <a:lnTo>
                    <a:pt x="141" y="75"/>
                  </a:lnTo>
                  <a:lnTo>
                    <a:pt x="105" y="87"/>
                  </a:lnTo>
                  <a:lnTo>
                    <a:pt x="73" y="99"/>
                  </a:lnTo>
                  <a:lnTo>
                    <a:pt x="46" y="111"/>
                  </a:lnTo>
                  <a:lnTo>
                    <a:pt x="27" y="122"/>
                  </a:lnTo>
                  <a:lnTo>
                    <a:pt x="13" y="135"/>
                  </a:lnTo>
                  <a:lnTo>
                    <a:pt x="3" y="148"/>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71"/>
            <p:cNvSpPr>
              <a:spLocks/>
            </p:cNvSpPr>
            <p:nvPr/>
          </p:nvSpPr>
          <p:spPr bwMode="auto">
            <a:xfrm>
              <a:off x="12177" y="7121"/>
              <a:ext cx="1815" cy="323"/>
            </a:xfrm>
            <a:custGeom>
              <a:avLst/>
              <a:gdLst/>
              <a:ahLst/>
              <a:cxnLst>
                <a:cxn ang="0">
                  <a:pos x="3" y="148"/>
                </a:cxn>
                <a:cxn ang="0">
                  <a:pos x="27" y="122"/>
                </a:cxn>
                <a:cxn ang="0">
                  <a:pos x="73" y="99"/>
                </a:cxn>
                <a:cxn ang="0">
                  <a:pos x="141" y="75"/>
                </a:cxn>
                <a:cxn ang="0">
                  <a:pos x="227" y="55"/>
                </a:cxn>
                <a:cxn ang="0">
                  <a:pos x="334" y="37"/>
                </a:cxn>
                <a:cxn ang="0">
                  <a:pos x="453" y="21"/>
                </a:cxn>
                <a:cxn ang="0">
                  <a:pos x="587" y="10"/>
                </a:cxn>
                <a:cxn ang="0">
                  <a:pos x="799" y="1"/>
                </a:cxn>
                <a:cxn ang="0">
                  <a:pos x="945" y="0"/>
                </a:cxn>
                <a:cxn ang="0">
                  <a:pos x="1089" y="3"/>
                </a:cxn>
                <a:cxn ang="0">
                  <a:pos x="1230" y="10"/>
                </a:cxn>
                <a:cxn ang="0">
                  <a:pos x="1360" y="21"/>
                </a:cxn>
                <a:cxn ang="0">
                  <a:pos x="1482" y="37"/>
                </a:cxn>
                <a:cxn ang="0">
                  <a:pos x="1587" y="55"/>
                </a:cxn>
                <a:cxn ang="0">
                  <a:pos x="1674" y="75"/>
                </a:cxn>
                <a:cxn ang="0">
                  <a:pos x="1742" y="99"/>
                </a:cxn>
                <a:cxn ang="0">
                  <a:pos x="1789" y="122"/>
                </a:cxn>
                <a:cxn ang="0">
                  <a:pos x="1813" y="148"/>
                </a:cxn>
                <a:cxn ang="0">
                  <a:pos x="1813" y="175"/>
                </a:cxn>
                <a:cxn ang="0">
                  <a:pos x="1789" y="200"/>
                </a:cxn>
                <a:cxn ang="0">
                  <a:pos x="1742" y="224"/>
                </a:cxn>
                <a:cxn ang="0">
                  <a:pos x="1674" y="248"/>
                </a:cxn>
                <a:cxn ang="0">
                  <a:pos x="1587" y="268"/>
                </a:cxn>
                <a:cxn ang="0">
                  <a:pos x="1482" y="287"/>
                </a:cxn>
                <a:cxn ang="0">
                  <a:pos x="1360" y="302"/>
                </a:cxn>
                <a:cxn ang="0">
                  <a:pos x="1230" y="313"/>
                </a:cxn>
                <a:cxn ang="0">
                  <a:pos x="1089" y="320"/>
                </a:cxn>
                <a:cxn ang="0">
                  <a:pos x="799" y="322"/>
                </a:cxn>
                <a:cxn ang="0">
                  <a:pos x="655" y="315"/>
                </a:cxn>
                <a:cxn ang="0">
                  <a:pos x="519" y="308"/>
                </a:cxn>
                <a:cxn ang="0">
                  <a:pos x="393" y="295"/>
                </a:cxn>
                <a:cxn ang="0">
                  <a:pos x="280" y="279"/>
                </a:cxn>
                <a:cxn ang="0">
                  <a:pos x="183" y="259"/>
                </a:cxn>
                <a:cxn ang="0">
                  <a:pos x="105" y="236"/>
                </a:cxn>
                <a:cxn ang="0">
                  <a:pos x="46" y="213"/>
                </a:cxn>
                <a:cxn ang="0">
                  <a:pos x="13" y="187"/>
                </a:cxn>
                <a:cxn ang="0">
                  <a:pos x="0" y="160"/>
                </a:cxn>
              </a:cxnLst>
              <a:rect l="0" t="0" r="r" b="b"/>
              <a:pathLst>
                <a:path w="1815" h="323">
                  <a:moveTo>
                    <a:pt x="0" y="160"/>
                  </a:moveTo>
                  <a:lnTo>
                    <a:pt x="3" y="148"/>
                  </a:lnTo>
                  <a:lnTo>
                    <a:pt x="13" y="135"/>
                  </a:lnTo>
                  <a:lnTo>
                    <a:pt x="27" y="122"/>
                  </a:lnTo>
                  <a:lnTo>
                    <a:pt x="46" y="111"/>
                  </a:lnTo>
                  <a:lnTo>
                    <a:pt x="73" y="99"/>
                  </a:lnTo>
                  <a:lnTo>
                    <a:pt x="105" y="87"/>
                  </a:lnTo>
                  <a:lnTo>
                    <a:pt x="141" y="75"/>
                  </a:lnTo>
                  <a:lnTo>
                    <a:pt x="183" y="64"/>
                  </a:lnTo>
                  <a:lnTo>
                    <a:pt x="227" y="55"/>
                  </a:lnTo>
                  <a:lnTo>
                    <a:pt x="280" y="45"/>
                  </a:lnTo>
                  <a:lnTo>
                    <a:pt x="334" y="37"/>
                  </a:lnTo>
                  <a:lnTo>
                    <a:pt x="393" y="28"/>
                  </a:lnTo>
                  <a:lnTo>
                    <a:pt x="453" y="21"/>
                  </a:lnTo>
                  <a:lnTo>
                    <a:pt x="519" y="16"/>
                  </a:lnTo>
                  <a:lnTo>
                    <a:pt x="587" y="10"/>
                  </a:lnTo>
                  <a:lnTo>
                    <a:pt x="655" y="5"/>
                  </a:lnTo>
                  <a:lnTo>
                    <a:pt x="799" y="1"/>
                  </a:lnTo>
                  <a:lnTo>
                    <a:pt x="871" y="0"/>
                  </a:lnTo>
                  <a:lnTo>
                    <a:pt x="945" y="0"/>
                  </a:lnTo>
                  <a:lnTo>
                    <a:pt x="1017" y="1"/>
                  </a:lnTo>
                  <a:lnTo>
                    <a:pt x="1089" y="3"/>
                  </a:lnTo>
                  <a:lnTo>
                    <a:pt x="1160" y="5"/>
                  </a:lnTo>
                  <a:lnTo>
                    <a:pt x="1230" y="10"/>
                  </a:lnTo>
                  <a:lnTo>
                    <a:pt x="1298" y="16"/>
                  </a:lnTo>
                  <a:lnTo>
                    <a:pt x="1360" y="21"/>
                  </a:lnTo>
                  <a:lnTo>
                    <a:pt x="1424" y="28"/>
                  </a:lnTo>
                  <a:lnTo>
                    <a:pt x="1482" y="37"/>
                  </a:lnTo>
                  <a:lnTo>
                    <a:pt x="1537" y="45"/>
                  </a:lnTo>
                  <a:lnTo>
                    <a:pt x="1587" y="55"/>
                  </a:lnTo>
                  <a:lnTo>
                    <a:pt x="1634" y="64"/>
                  </a:lnTo>
                  <a:lnTo>
                    <a:pt x="1674" y="75"/>
                  </a:lnTo>
                  <a:lnTo>
                    <a:pt x="1712" y="87"/>
                  </a:lnTo>
                  <a:lnTo>
                    <a:pt x="1742" y="99"/>
                  </a:lnTo>
                  <a:lnTo>
                    <a:pt x="1767" y="111"/>
                  </a:lnTo>
                  <a:lnTo>
                    <a:pt x="1789" y="122"/>
                  </a:lnTo>
                  <a:lnTo>
                    <a:pt x="1804" y="135"/>
                  </a:lnTo>
                  <a:lnTo>
                    <a:pt x="1813" y="148"/>
                  </a:lnTo>
                  <a:lnTo>
                    <a:pt x="1814" y="160"/>
                  </a:lnTo>
                  <a:lnTo>
                    <a:pt x="1813" y="175"/>
                  </a:lnTo>
                  <a:lnTo>
                    <a:pt x="1804" y="187"/>
                  </a:lnTo>
                  <a:lnTo>
                    <a:pt x="1789" y="200"/>
                  </a:lnTo>
                  <a:lnTo>
                    <a:pt x="1767" y="213"/>
                  </a:lnTo>
                  <a:lnTo>
                    <a:pt x="1742" y="224"/>
                  </a:lnTo>
                  <a:lnTo>
                    <a:pt x="1712" y="236"/>
                  </a:lnTo>
                  <a:lnTo>
                    <a:pt x="1674" y="248"/>
                  </a:lnTo>
                  <a:lnTo>
                    <a:pt x="1634" y="259"/>
                  </a:lnTo>
                  <a:lnTo>
                    <a:pt x="1587" y="268"/>
                  </a:lnTo>
                  <a:lnTo>
                    <a:pt x="1537" y="279"/>
                  </a:lnTo>
                  <a:lnTo>
                    <a:pt x="1482" y="287"/>
                  </a:lnTo>
                  <a:lnTo>
                    <a:pt x="1424" y="295"/>
                  </a:lnTo>
                  <a:lnTo>
                    <a:pt x="1360" y="302"/>
                  </a:lnTo>
                  <a:lnTo>
                    <a:pt x="1298" y="308"/>
                  </a:lnTo>
                  <a:lnTo>
                    <a:pt x="1230" y="313"/>
                  </a:lnTo>
                  <a:lnTo>
                    <a:pt x="1160" y="315"/>
                  </a:lnTo>
                  <a:lnTo>
                    <a:pt x="1089" y="320"/>
                  </a:lnTo>
                  <a:lnTo>
                    <a:pt x="1017" y="322"/>
                  </a:lnTo>
                  <a:lnTo>
                    <a:pt x="799" y="322"/>
                  </a:lnTo>
                  <a:lnTo>
                    <a:pt x="727" y="320"/>
                  </a:lnTo>
                  <a:lnTo>
                    <a:pt x="655" y="315"/>
                  </a:lnTo>
                  <a:lnTo>
                    <a:pt x="587" y="313"/>
                  </a:lnTo>
                  <a:lnTo>
                    <a:pt x="519" y="308"/>
                  </a:lnTo>
                  <a:lnTo>
                    <a:pt x="453" y="302"/>
                  </a:lnTo>
                  <a:lnTo>
                    <a:pt x="393" y="295"/>
                  </a:lnTo>
                  <a:lnTo>
                    <a:pt x="334" y="287"/>
                  </a:lnTo>
                  <a:lnTo>
                    <a:pt x="280" y="279"/>
                  </a:lnTo>
                  <a:lnTo>
                    <a:pt x="227" y="268"/>
                  </a:lnTo>
                  <a:lnTo>
                    <a:pt x="183" y="259"/>
                  </a:lnTo>
                  <a:lnTo>
                    <a:pt x="141" y="248"/>
                  </a:lnTo>
                  <a:lnTo>
                    <a:pt x="105" y="236"/>
                  </a:lnTo>
                  <a:lnTo>
                    <a:pt x="73" y="224"/>
                  </a:lnTo>
                  <a:lnTo>
                    <a:pt x="46" y="213"/>
                  </a:lnTo>
                  <a:lnTo>
                    <a:pt x="27" y="200"/>
                  </a:lnTo>
                  <a:lnTo>
                    <a:pt x="13" y="187"/>
                  </a:lnTo>
                  <a:lnTo>
                    <a:pt x="3" y="175"/>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72"/>
            <p:cNvSpPr>
              <a:spLocks/>
            </p:cNvSpPr>
            <p:nvPr/>
          </p:nvSpPr>
          <p:spPr bwMode="auto">
            <a:xfrm>
              <a:off x="12177" y="7040"/>
              <a:ext cx="1815" cy="324"/>
            </a:xfrm>
            <a:custGeom>
              <a:avLst/>
              <a:gdLst/>
              <a:ahLst/>
              <a:cxnLst>
                <a:cxn ang="0">
                  <a:pos x="0" y="162"/>
                </a:cxn>
                <a:cxn ang="0">
                  <a:pos x="13" y="188"/>
                </a:cxn>
                <a:cxn ang="0">
                  <a:pos x="46" y="213"/>
                </a:cxn>
                <a:cxn ang="0">
                  <a:pos x="105" y="237"/>
                </a:cxn>
                <a:cxn ang="0">
                  <a:pos x="183" y="260"/>
                </a:cxn>
                <a:cxn ang="0">
                  <a:pos x="280" y="280"/>
                </a:cxn>
                <a:cxn ang="0">
                  <a:pos x="393" y="296"/>
                </a:cxn>
                <a:cxn ang="0">
                  <a:pos x="519" y="309"/>
                </a:cxn>
                <a:cxn ang="0">
                  <a:pos x="655" y="318"/>
                </a:cxn>
                <a:cxn ang="0">
                  <a:pos x="799" y="324"/>
                </a:cxn>
                <a:cxn ang="0">
                  <a:pos x="1089" y="321"/>
                </a:cxn>
                <a:cxn ang="0">
                  <a:pos x="1230" y="314"/>
                </a:cxn>
                <a:cxn ang="0">
                  <a:pos x="1360" y="303"/>
                </a:cxn>
                <a:cxn ang="0">
                  <a:pos x="1482" y="289"/>
                </a:cxn>
                <a:cxn ang="0">
                  <a:pos x="1587" y="270"/>
                </a:cxn>
                <a:cxn ang="0">
                  <a:pos x="1674" y="249"/>
                </a:cxn>
                <a:cxn ang="0">
                  <a:pos x="1742" y="226"/>
                </a:cxn>
                <a:cxn ang="0">
                  <a:pos x="1789" y="201"/>
                </a:cxn>
                <a:cxn ang="0">
                  <a:pos x="1813" y="175"/>
                </a:cxn>
                <a:cxn ang="0">
                  <a:pos x="1813" y="150"/>
                </a:cxn>
                <a:cxn ang="0">
                  <a:pos x="1789" y="122"/>
                </a:cxn>
                <a:cxn ang="0">
                  <a:pos x="1742" y="99"/>
                </a:cxn>
                <a:cxn ang="0">
                  <a:pos x="1674" y="75"/>
                </a:cxn>
                <a:cxn ang="0">
                  <a:pos x="1587" y="55"/>
                </a:cxn>
                <a:cxn ang="0">
                  <a:pos x="1482" y="37"/>
                </a:cxn>
                <a:cxn ang="0">
                  <a:pos x="1360" y="21"/>
                </a:cxn>
                <a:cxn ang="0">
                  <a:pos x="1230" y="10"/>
                </a:cxn>
                <a:cxn ang="0">
                  <a:pos x="1089" y="2"/>
                </a:cxn>
                <a:cxn ang="0">
                  <a:pos x="945" y="0"/>
                </a:cxn>
                <a:cxn ang="0">
                  <a:pos x="799" y="1"/>
                </a:cxn>
                <a:cxn ang="0">
                  <a:pos x="655" y="6"/>
                </a:cxn>
                <a:cxn ang="0">
                  <a:pos x="519" y="15"/>
                </a:cxn>
                <a:cxn ang="0">
                  <a:pos x="393" y="28"/>
                </a:cxn>
                <a:cxn ang="0">
                  <a:pos x="280" y="45"/>
                </a:cxn>
                <a:cxn ang="0">
                  <a:pos x="183" y="64"/>
                </a:cxn>
                <a:cxn ang="0">
                  <a:pos x="105" y="87"/>
                </a:cxn>
                <a:cxn ang="0">
                  <a:pos x="46" y="111"/>
                </a:cxn>
                <a:cxn ang="0">
                  <a:pos x="13" y="136"/>
                </a:cxn>
                <a:cxn ang="0">
                  <a:pos x="0" y="162"/>
                </a:cxn>
              </a:cxnLst>
              <a:rect l="0" t="0" r="r" b="b"/>
              <a:pathLst>
                <a:path w="1815" h="324">
                  <a:moveTo>
                    <a:pt x="0" y="162"/>
                  </a:moveTo>
                  <a:lnTo>
                    <a:pt x="0" y="162"/>
                  </a:lnTo>
                  <a:lnTo>
                    <a:pt x="3" y="175"/>
                  </a:lnTo>
                  <a:lnTo>
                    <a:pt x="13" y="188"/>
                  </a:lnTo>
                  <a:lnTo>
                    <a:pt x="27" y="201"/>
                  </a:lnTo>
                  <a:lnTo>
                    <a:pt x="46" y="213"/>
                  </a:lnTo>
                  <a:lnTo>
                    <a:pt x="73" y="226"/>
                  </a:lnTo>
                  <a:lnTo>
                    <a:pt x="105" y="237"/>
                  </a:lnTo>
                  <a:lnTo>
                    <a:pt x="141" y="249"/>
                  </a:lnTo>
                  <a:lnTo>
                    <a:pt x="183" y="260"/>
                  </a:lnTo>
                  <a:lnTo>
                    <a:pt x="227" y="270"/>
                  </a:lnTo>
                  <a:lnTo>
                    <a:pt x="280" y="280"/>
                  </a:lnTo>
                  <a:lnTo>
                    <a:pt x="334" y="289"/>
                  </a:lnTo>
                  <a:lnTo>
                    <a:pt x="393" y="296"/>
                  </a:lnTo>
                  <a:lnTo>
                    <a:pt x="453" y="303"/>
                  </a:lnTo>
                  <a:lnTo>
                    <a:pt x="519" y="309"/>
                  </a:lnTo>
                  <a:lnTo>
                    <a:pt x="587" y="314"/>
                  </a:lnTo>
                  <a:lnTo>
                    <a:pt x="655" y="318"/>
                  </a:lnTo>
                  <a:lnTo>
                    <a:pt x="727" y="321"/>
                  </a:lnTo>
                  <a:lnTo>
                    <a:pt x="799" y="324"/>
                  </a:lnTo>
                  <a:lnTo>
                    <a:pt x="1017" y="324"/>
                  </a:lnTo>
                  <a:lnTo>
                    <a:pt x="1089" y="321"/>
                  </a:lnTo>
                  <a:lnTo>
                    <a:pt x="1160" y="318"/>
                  </a:lnTo>
                  <a:lnTo>
                    <a:pt x="1230" y="314"/>
                  </a:lnTo>
                  <a:lnTo>
                    <a:pt x="1298" y="309"/>
                  </a:lnTo>
                  <a:lnTo>
                    <a:pt x="1360" y="303"/>
                  </a:lnTo>
                  <a:lnTo>
                    <a:pt x="1424" y="296"/>
                  </a:lnTo>
                  <a:lnTo>
                    <a:pt x="1482" y="289"/>
                  </a:lnTo>
                  <a:lnTo>
                    <a:pt x="1537" y="280"/>
                  </a:lnTo>
                  <a:lnTo>
                    <a:pt x="1587" y="270"/>
                  </a:lnTo>
                  <a:lnTo>
                    <a:pt x="1634" y="260"/>
                  </a:lnTo>
                  <a:lnTo>
                    <a:pt x="1674" y="249"/>
                  </a:lnTo>
                  <a:lnTo>
                    <a:pt x="1712" y="237"/>
                  </a:lnTo>
                  <a:lnTo>
                    <a:pt x="1742" y="226"/>
                  </a:lnTo>
                  <a:lnTo>
                    <a:pt x="1767" y="213"/>
                  </a:lnTo>
                  <a:lnTo>
                    <a:pt x="1789" y="201"/>
                  </a:lnTo>
                  <a:lnTo>
                    <a:pt x="1804" y="188"/>
                  </a:lnTo>
                  <a:lnTo>
                    <a:pt x="1813" y="175"/>
                  </a:lnTo>
                  <a:lnTo>
                    <a:pt x="1814" y="162"/>
                  </a:lnTo>
                  <a:lnTo>
                    <a:pt x="1813" y="150"/>
                  </a:lnTo>
                  <a:lnTo>
                    <a:pt x="1804" y="136"/>
                  </a:lnTo>
                  <a:lnTo>
                    <a:pt x="1789" y="122"/>
                  </a:lnTo>
                  <a:lnTo>
                    <a:pt x="1767" y="111"/>
                  </a:lnTo>
                  <a:lnTo>
                    <a:pt x="1742" y="99"/>
                  </a:lnTo>
                  <a:lnTo>
                    <a:pt x="1712" y="87"/>
                  </a:lnTo>
                  <a:lnTo>
                    <a:pt x="1674" y="75"/>
                  </a:lnTo>
                  <a:lnTo>
                    <a:pt x="1634" y="64"/>
                  </a:lnTo>
                  <a:lnTo>
                    <a:pt x="1587" y="55"/>
                  </a:lnTo>
                  <a:lnTo>
                    <a:pt x="1537" y="45"/>
                  </a:lnTo>
                  <a:lnTo>
                    <a:pt x="1482" y="37"/>
                  </a:lnTo>
                  <a:lnTo>
                    <a:pt x="1424" y="28"/>
                  </a:lnTo>
                  <a:lnTo>
                    <a:pt x="1360" y="21"/>
                  </a:lnTo>
                  <a:lnTo>
                    <a:pt x="1298" y="15"/>
                  </a:lnTo>
                  <a:lnTo>
                    <a:pt x="1230" y="10"/>
                  </a:lnTo>
                  <a:lnTo>
                    <a:pt x="1160" y="6"/>
                  </a:lnTo>
                  <a:lnTo>
                    <a:pt x="1089" y="2"/>
                  </a:lnTo>
                  <a:lnTo>
                    <a:pt x="1017" y="1"/>
                  </a:lnTo>
                  <a:lnTo>
                    <a:pt x="945" y="0"/>
                  </a:lnTo>
                  <a:lnTo>
                    <a:pt x="871" y="0"/>
                  </a:lnTo>
                  <a:lnTo>
                    <a:pt x="799" y="1"/>
                  </a:lnTo>
                  <a:lnTo>
                    <a:pt x="727" y="2"/>
                  </a:lnTo>
                  <a:lnTo>
                    <a:pt x="655" y="6"/>
                  </a:lnTo>
                  <a:lnTo>
                    <a:pt x="587" y="10"/>
                  </a:lnTo>
                  <a:lnTo>
                    <a:pt x="519" y="15"/>
                  </a:lnTo>
                  <a:lnTo>
                    <a:pt x="453" y="21"/>
                  </a:lnTo>
                  <a:lnTo>
                    <a:pt x="393" y="28"/>
                  </a:lnTo>
                  <a:lnTo>
                    <a:pt x="334" y="37"/>
                  </a:lnTo>
                  <a:lnTo>
                    <a:pt x="280" y="45"/>
                  </a:lnTo>
                  <a:lnTo>
                    <a:pt x="227" y="55"/>
                  </a:lnTo>
                  <a:lnTo>
                    <a:pt x="183" y="64"/>
                  </a:lnTo>
                  <a:lnTo>
                    <a:pt x="141" y="75"/>
                  </a:lnTo>
                  <a:lnTo>
                    <a:pt x="105" y="87"/>
                  </a:lnTo>
                  <a:lnTo>
                    <a:pt x="73" y="99"/>
                  </a:lnTo>
                  <a:lnTo>
                    <a:pt x="46" y="111"/>
                  </a:lnTo>
                  <a:lnTo>
                    <a:pt x="27" y="122"/>
                  </a:lnTo>
                  <a:lnTo>
                    <a:pt x="13" y="136"/>
                  </a:lnTo>
                  <a:lnTo>
                    <a:pt x="3" y="150"/>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73"/>
            <p:cNvSpPr>
              <a:spLocks/>
            </p:cNvSpPr>
            <p:nvPr/>
          </p:nvSpPr>
          <p:spPr bwMode="auto">
            <a:xfrm>
              <a:off x="12177" y="7040"/>
              <a:ext cx="1815" cy="324"/>
            </a:xfrm>
            <a:custGeom>
              <a:avLst/>
              <a:gdLst/>
              <a:ahLst/>
              <a:cxnLst>
                <a:cxn ang="0">
                  <a:pos x="3" y="150"/>
                </a:cxn>
                <a:cxn ang="0">
                  <a:pos x="27" y="122"/>
                </a:cxn>
                <a:cxn ang="0">
                  <a:pos x="73" y="99"/>
                </a:cxn>
                <a:cxn ang="0">
                  <a:pos x="141" y="75"/>
                </a:cxn>
                <a:cxn ang="0">
                  <a:pos x="227" y="55"/>
                </a:cxn>
                <a:cxn ang="0">
                  <a:pos x="334" y="37"/>
                </a:cxn>
                <a:cxn ang="0">
                  <a:pos x="453" y="21"/>
                </a:cxn>
                <a:cxn ang="0">
                  <a:pos x="587" y="10"/>
                </a:cxn>
                <a:cxn ang="0">
                  <a:pos x="727" y="2"/>
                </a:cxn>
                <a:cxn ang="0">
                  <a:pos x="871" y="0"/>
                </a:cxn>
                <a:cxn ang="0">
                  <a:pos x="1017" y="1"/>
                </a:cxn>
                <a:cxn ang="0">
                  <a:pos x="1160" y="6"/>
                </a:cxn>
                <a:cxn ang="0">
                  <a:pos x="1298" y="15"/>
                </a:cxn>
                <a:cxn ang="0">
                  <a:pos x="1424" y="28"/>
                </a:cxn>
                <a:cxn ang="0">
                  <a:pos x="1537" y="45"/>
                </a:cxn>
                <a:cxn ang="0">
                  <a:pos x="1634" y="64"/>
                </a:cxn>
                <a:cxn ang="0">
                  <a:pos x="1712" y="87"/>
                </a:cxn>
                <a:cxn ang="0">
                  <a:pos x="1767" y="111"/>
                </a:cxn>
                <a:cxn ang="0">
                  <a:pos x="1804" y="136"/>
                </a:cxn>
                <a:cxn ang="0">
                  <a:pos x="1814" y="162"/>
                </a:cxn>
                <a:cxn ang="0">
                  <a:pos x="1804" y="188"/>
                </a:cxn>
                <a:cxn ang="0">
                  <a:pos x="1767" y="213"/>
                </a:cxn>
                <a:cxn ang="0">
                  <a:pos x="1712" y="237"/>
                </a:cxn>
                <a:cxn ang="0">
                  <a:pos x="1634" y="260"/>
                </a:cxn>
                <a:cxn ang="0">
                  <a:pos x="1537" y="280"/>
                </a:cxn>
                <a:cxn ang="0">
                  <a:pos x="1424" y="296"/>
                </a:cxn>
                <a:cxn ang="0">
                  <a:pos x="1298" y="309"/>
                </a:cxn>
                <a:cxn ang="0">
                  <a:pos x="1160" y="318"/>
                </a:cxn>
                <a:cxn ang="0">
                  <a:pos x="1017" y="324"/>
                </a:cxn>
                <a:cxn ang="0">
                  <a:pos x="727" y="321"/>
                </a:cxn>
                <a:cxn ang="0">
                  <a:pos x="587" y="314"/>
                </a:cxn>
                <a:cxn ang="0">
                  <a:pos x="453" y="303"/>
                </a:cxn>
                <a:cxn ang="0">
                  <a:pos x="334" y="289"/>
                </a:cxn>
                <a:cxn ang="0">
                  <a:pos x="227" y="270"/>
                </a:cxn>
                <a:cxn ang="0">
                  <a:pos x="141" y="249"/>
                </a:cxn>
                <a:cxn ang="0">
                  <a:pos x="73" y="226"/>
                </a:cxn>
                <a:cxn ang="0">
                  <a:pos x="27" y="201"/>
                </a:cxn>
                <a:cxn ang="0">
                  <a:pos x="3" y="175"/>
                </a:cxn>
              </a:cxnLst>
              <a:rect l="0" t="0" r="r" b="b"/>
              <a:pathLst>
                <a:path w="1815" h="324">
                  <a:moveTo>
                    <a:pt x="0" y="162"/>
                  </a:moveTo>
                  <a:lnTo>
                    <a:pt x="3" y="150"/>
                  </a:lnTo>
                  <a:lnTo>
                    <a:pt x="13" y="136"/>
                  </a:lnTo>
                  <a:lnTo>
                    <a:pt x="27" y="122"/>
                  </a:lnTo>
                  <a:lnTo>
                    <a:pt x="46" y="111"/>
                  </a:lnTo>
                  <a:lnTo>
                    <a:pt x="73" y="99"/>
                  </a:lnTo>
                  <a:lnTo>
                    <a:pt x="105" y="87"/>
                  </a:lnTo>
                  <a:lnTo>
                    <a:pt x="141" y="75"/>
                  </a:lnTo>
                  <a:lnTo>
                    <a:pt x="183" y="64"/>
                  </a:lnTo>
                  <a:lnTo>
                    <a:pt x="227" y="55"/>
                  </a:lnTo>
                  <a:lnTo>
                    <a:pt x="280" y="45"/>
                  </a:lnTo>
                  <a:lnTo>
                    <a:pt x="334" y="37"/>
                  </a:lnTo>
                  <a:lnTo>
                    <a:pt x="393" y="28"/>
                  </a:lnTo>
                  <a:lnTo>
                    <a:pt x="453" y="21"/>
                  </a:lnTo>
                  <a:lnTo>
                    <a:pt x="519" y="15"/>
                  </a:lnTo>
                  <a:lnTo>
                    <a:pt x="587" y="10"/>
                  </a:lnTo>
                  <a:lnTo>
                    <a:pt x="655" y="6"/>
                  </a:lnTo>
                  <a:lnTo>
                    <a:pt x="727" y="2"/>
                  </a:lnTo>
                  <a:lnTo>
                    <a:pt x="799" y="1"/>
                  </a:lnTo>
                  <a:lnTo>
                    <a:pt x="871" y="0"/>
                  </a:lnTo>
                  <a:lnTo>
                    <a:pt x="945" y="0"/>
                  </a:lnTo>
                  <a:lnTo>
                    <a:pt x="1017" y="1"/>
                  </a:lnTo>
                  <a:lnTo>
                    <a:pt x="1089" y="2"/>
                  </a:lnTo>
                  <a:lnTo>
                    <a:pt x="1160" y="6"/>
                  </a:lnTo>
                  <a:lnTo>
                    <a:pt x="1230" y="10"/>
                  </a:lnTo>
                  <a:lnTo>
                    <a:pt x="1298" y="15"/>
                  </a:lnTo>
                  <a:lnTo>
                    <a:pt x="1360" y="21"/>
                  </a:lnTo>
                  <a:lnTo>
                    <a:pt x="1424" y="28"/>
                  </a:lnTo>
                  <a:lnTo>
                    <a:pt x="1482" y="37"/>
                  </a:lnTo>
                  <a:lnTo>
                    <a:pt x="1537" y="45"/>
                  </a:lnTo>
                  <a:lnTo>
                    <a:pt x="1587" y="55"/>
                  </a:lnTo>
                  <a:lnTo>
                    <a:pt x="1634" y="64"/>
                  </a:lnTo>
                  <a:lnTo>
                    <a:pt x="1674" y="75"/>
                  </a:lnTo>
                  <a:lnTo>
                    <a:pt x="1712" y="87"/>
                  </a:lnTo>
                  <a:lnTo>
                    <a:pt x="1742" y="99"/>
                  </a:lnTo>
                  <a:lnTo>
                    <a:pt x="1767" y="111"/>
                  </a:lnTo>
                  <a:lnTo>
                    <a:pt x="1789" y="122"/>
                  </a:lnTo>
                  <a:lnTo>
                    <a:pt x="1804" y="136"/>
                  </a:lnTo>
                  <a:lnTo>
                    <a:pt x="1813" y="150"/>
                  </a:lnTo>
                  <a:lnTo>
                    <a:pt x="1814" y="162"/>
                  </a:lnTo>
                  <a:lnTo>
                    <a:pt x="1813" y="175"/>
                  </a:lnTo>
                  <a:lnTo>
                    <a:pt x="1804" y="188"/>
                  </a:lnTo>
                  <a:lnTo>
                    <a:pt x="1789" y="201"/>
                  </a:lnTo>
                  <a:lnTo>
                    <a:pt x="1767" y="213"/>
                  </a:lnTo>
                  <a:lnTo>
                    <a:pt x="1742" y="226"/>
                  </a:lnTo>
                  <a:lnTo>
                    <a:pt x="1712" y="237"/>
                  </a:lnTo>
                  <a:lnTo>
                    <a:pt x="1674" y="249"/>
                  </a:lnTo>
                  <a:lnTo>
                    <a:pt x="1634" y="260"/>
                  </a:lnTo>
                  <a:lnTo>
                    <a:pt x="1587" y="270"/>
                  </a:lnTo>
                  <a:lnTo>
                    <a:pt x="1537" y="280"/>
                  </a:lnTo>
                  <a:lnTo>
                    <a:pt x="1482" y="289"/>
                  </a:lnTo>
                  <a:lnTo>
                    <a:pt x="1424" y="296"/>
                  </a:lnTo>
                  <a:lnTo>
                    <a:pt x="1360" y="303"/>
                  </a:lnTo>
                  <a:lnTo>
                    <a:pt x="1298" y="309"/>
                  </a:lnTo>
                  <a:lnTo>
                    <a:pt x="1230" y="314"/>
                  </a:lnTo>
                  <a:lnTo>
                    <a:pt x="1160" y="318"/>
                  </a:lnTo>
                  <a:lnTo>
                    <a:pt x="1089" y="321"/>
                  </a:lnTo>
                  <a:lnTo>
                    <a:pt x="1017" y="324"/>
                  </a:lnTo>
                  <a:lnTo>
                    <a:pt x="799" y="324"/>
                  </a:lnTo>
                  <a:lnTo>
                    <a:pt x="727" y="321"/>
                  </a:lnTo>
                  <a:lnTo>
                    <a:pt x="655" y="318"/>
                  </a:lnTo>
                  <a:lnTo>
                    <a:pt x="587" y="314"/>
                  </a:lnTo>
                  <a:lnTo>
                    <a:pt x="519" y="309"/>
                  </a:lnTo>
                  <a:lnTo>
                    <a:pt x="453" y="303"/>
                  </a:lnTo>
                  <a:lnTo>
                    <a:pt x="393" y="296"/>
                  </a:lnTo>
                  <a:lnTo>
                    <a:pt x="334" y="289"/>
                  </a:lnTo>
                  <a:lnTo>
                    <a:pt x="280" y="280"/>
                  </a:lnTo>
                  <a:lnTo>
                    <a:pt x="227" y="270"/>
                  </a:lnTo>
                  <a:lnTo>
                    <a:pt x="183" y="260"/>
                  </a:lnTo>
                  <a:lnTo>
                    <a:pt x="141" y="249"/>
                  </a:lnTo>
                  <a:lnTo>
                    <a:pt x="105" y="237"/>
                  </a:lnTo>
                  <a:lnTo>
                    <a:pt x="73" y="226"/>
                  </a:lnTo>
                  <a:lnTo>
                    <a:pt x="46" y="213"/>
                  </a:lnTo>
                  <a:lnTo>
                    <a:pt x="27" y="201"/>
                  </a:lnTo>
                  <a:lnTo>
                    <a:pt x="13" y="188"/>
                  </a:lnTo>
                  <a:lnTo>
                    <a:pt x="3" y="175"/>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74"/>
            <p:cNvSpPr>
              <a:spLocks/>
            </p:cNvSpPr>
            <p:nvPr/>
          </p:nvSpPr>
          <p:spPr bwMode="auto">
            <a:xfrm>
              <a:off x="12177" y="6959"/>
              <a:ext cx="1815" cy="323"/>
            </a:xfrm>
            <a:custGeom>
              <a:avLst/>
              <a:gdLst/>
              <a:ahLst/>
              <a:cxnLst>
                <a:cxn ang="0">
                  <a:pos x="0" y="162"/>
                </a:cxn>
                <a:cxn ang="0">
                  <a:pos x="13" y="187"/>
                </a:cxn>
                <a:cxn ang="0">
                  <a:pos x="46" y="212"/>
                </a:cxn>
                <a:cxn ang="0">
                  <a:pos x="105" y="237"/>
                </a:cxn>
                <a:cxn ang="0">
                  <a:pos x="183" y="257"/>
                </a:cxn>
                <a:cxn ang="0">
                  <a:pos x="280" y="278"/>
                </a:cxn>
                <a:cxn ang="0">
                  <a:pos x="393" y="293"/>
                </a:cxn>
                <a:cxn ang="0">
                  <a:pos x="519" y="308"/>
                </a:cxn>
                <a:cxn ang="0">
                  <a:pos x="655" y="316"/>
                </a:cxn>
                <a:cxn ang="0">
                  <a:pos x="871" y="322"/>
                </a:cxn>
                <a:cxn ang="0">
                  <a:pos x="1017" y="321"/>
                </a:cxn>
                <a:cxn ang="0">
                  <a:pos x="1160" y="316"/>
                </a:cxn>
                <a:cxn ang="0">
                  <a:pos x="1298" y="308"/>
                </a:cxn>
                <a:cxn ang="0">
                  <a:pos x="1424" y="293"/>
                </a:cxn>
                <a:cxn ang="0">
                  <a:pos x="1537" y="278"/>
                </a:cxn>
                <a:cxn ang="0">
                  <a:pos x="1634" y="257"/>
                </a:cxn>
                <a:cxn ang="0">
                  <a:pos x="1712" y="237"/>
                </a:cxn>
                <a:cxn ang="0">
                  <a:pos x="1767" y="212"/>
                </a:cxn>
                <a:cxn ang="0">
                  <a:pos x="1804" y="187"/>
                </a:cxn>
                <a:cxn ang="0">
                  <a:pos x="1814" y="162"/>
                </a:cxn>
                <a:cxn ang="0">
                  <a:pos x="1804" y="135"/>
                </a:cxn>
                <a:cxn ang="0">
                  <a:pos x="1767" y="110"/>
                </a:cxn>
                <a:cxn ang="0">
                  <a:pos x="1712" y="87"/>
                </a:cxn>
                <a:cxn ang="0">
                  <a:pos x="1634" y="64"/>
                </a:cxn>
                <a:cxn ang="0">
                  <a:pos x="1537" y="45"/>
                </a:cxn>
                <a:cxn ang="0">
                  <a:pos x="1424" y="30"/>
                </a:cxn>
                <a:cxn ang="0">
                  <a:pos x="1298" y="16"/>
                </a:cxn>
                <a:cxn ang="0">
                  <a:pos x="1160" y="7"/>
                </a:cxn>
                <a:cxn ang="0">
                  <a:pos x="1017" y="1"/>
                </a:cxn>
                <a:cxn ang="0">
                  <a:pos x="871" y="0"/>
                </a:cxn>
                <a:cxn ang="0">
                  <a:pos x="727" y="3"/>
                </a:cxn>
                <a:cxn ang="0">
                  <a:pos x="587" y="10"/>
                </a:cxn>
                <a:cxn ang="0">
                  <a:pos x="453" y="21"/>
                </a:cxn>
                <a:cxn ang="0">
                  <a:pos x="334" y="37"/>
                </a:cxn>
                <a:cxn ang="0">
                  <a:pos x="227" y="55"/>
                </a:cxn>
                <a:cxn ang="0">
                  <a:pos x="141" y="75"/>
                </a:cxn>
                <a:cxn ang="0">
                  <a:pos x="73" y="98"/>
                </a:cxn>
                <a:cxn ang="0">
                  <a:pos x="27" y="123"/>
                </a:cxn>
                <a:cxn ang="0">
                  <a:pos x="3" y="148"/>
                </a:cxn>
              </a:cxnLst>
              <a:rect l="0" t="0" r="r" b="b"/>
              <a:pathLst>
                <a:path w="1815" h="323">
                  <a:moveTo>
                    <a:pt x="0" y="162"/>
                  </a:moveTo>
                  <a:lnTo>
                    <a:pt x="0" y="162"/>
                  </a:lnTo>
                  <a:lnTo>
                    <a:pt x="3" y="173"/>
                  </a:lnTo>
                  <a:lnTo>
                    <a:pt x="13" y="187"/>
                  </a:lnTo>
                  <a:lnTo>
                    <a:pt x="27" y="200"/>
                  </a:lnTo>
                  <a:lnTo>
                    <a:pt x="46" y="212"/>
                  </a:lnTo>
                  <a:lnTo>
                    <a:pt x="73" y="225"/>
                  </a:lnTo>
                  <a:lnTo>
                    <a:pt x="105" y="237"/>
                  </a:lnTo>
                  <a:lnTo>
                    <a:pt x="141" y="248"/>
                  </a:lnTo>
                  <a:lnTo>
                    <a:pt x="183" y="257"/>
                  </a:lnTo>
                  <a:lnTo>
                    <a:pt x="227" y="268"/>
                  </a:lnTo>
                  <a:lnTo>
                    <a:pt x="280" y="278"/>
                  </a:lnTo>
                  <a:lnTo>
                    <a:pt x="334" y="286"/>
                  </a:lnTo>
                  <a:lnTo>
                    <a:pt x="393" y="293"/>
                  </a:lnTo>
                  <a:lnTo>
                    <a:pt x="453" y="301"/>
                  </a:lnTo>
                  <a:lnTo>
                    <a:pt x="519" y="308"/>
                  </a:lnTo>
                  <a:lnTo>
                    <a:pt x="587" y="313"/>
                  </a:lnTo>
                  <a:lnTo>
                    <a:pt x="655" y="316"/>
                  </a:lnTo>
                  <a:lnTo>
                    <a:pt x="799" y="321"/>
                  </a:lnTo>
                  <a:lnTo>
                    <a:pt x="871" y="322"/>
                  </a:lnTo>
                  <a:lnTo>
                    <a:pt x="945" y="322"/>
                  </a:lnTo>
                  <a:lnTo>
                    <a:pt x="1017" y="321"/>
                  </a:lnTo>
                  <a:lnTo>
                    <a:pt x="1089" y="319"/>
                  </a:lnTo>
                  <a:lnTo>
                    <a:pt x="1160" y="316"/>
                  </a:lnTo>
                  <a:lnTo>
                    <a:pt x="1230" y="313"/>
                  </a:lnTo>
                  <a:lnTo>
                    <a:pt x="1298" y="308"/>
                  </a:lnTo>
                  <a:lnTo>
                    <a:pt x="1360" y="301"/>
                  </a:lnTo>
                  <a:lnTo>
                    <a:pt x="1424" y="293"/>
                  </a:lnTo>
                  <a:lnTo>
                    <a:pt x="1482" y="286"/>
                  </a:lnTo>
                  <a:lnTo>
                    <a:pt x="1537" y="278"/>
                  </a:lnTo>
                  <a:lnTo>
                    <a:pt x="1587" y="268"/>
                  </a:lnTo>
                  <a:lnTo>
                    <a:pt x="1634" y="257"/>
                  </a:lnTo>
                  <a:lnTo>
                    <a:pt x="1674" y="248"/>
                  </a:lnTo>
                  <a:lnTo>
                    <a:pt x="1712" y="237"/>
                  </a:lnTo>
                  <a:lnTo>
                    <a:pt x="1742" y="225"/>
                  </a:lnTo>
                  <a:lnTo>
                    <a:pt x="1767" y="212"/>
                  </a:lnTo>
                  <a:lnTo>
                    <a:pt x="1789" y="200"/>
                  </a:lnTo>
                  <a:lnTo>
                    <a:pt x="1804" y="187"/>
                  </a:lnTo>
                  <a:lnTo>
                    <a:pt x="1813" y="173"/>
                  </a:lnTo>
                  <a:lnTo>
                    <a:pt x="1814" y="162"/>
                  </a:lnTo>
                  <a:lnTo>
                    <a:pt x="1813" y="148"/>
                  </a:lnTo>
                  <a:lnTo>
                    <a:pt x="1804" y="135"/>
                  </a:lnTo>
                  <a:lnTo>
                    <a:pt x="1789" y="123"/>
                  </a:lnTo>
                  <a:lnTo>
                    <a:pt x="1767" y="110"/>
                  </a:lnTo>
                  <a:lnTo>
                    <a:pt x="1742" y="98"/>
                  </a:lnTo>
                  <a:lnTo>
                    <a:pt x="1712" y="87"/>
                  </a:lnTo>
                  <a:lnTo>
                    <a:pt x="1674" y="75"/>
                  </a:lnTo>
                  <a:lnTo>
                    <a:pt x="1634" y="64"/>
                  </a:lnTo>
                  <a:lnTo>
                    <a:pt x="1587" y="55"/>
                  </a:lnTo>
                  <a:lnTo>
                    <a:pt x="1537" y="45"/>
                  </a:lnTo>
                  <a:lnTo>
                    <a:pt x="1482" y="37"/>
                  </a:lnTo>
                  <a:lnTo>
                    <a:pt x="1424" y="30"/>
                  </a:lnTo>
                  <a:lnTo>
                    <a:pt x="1360" y="21"/>
                  </a:lnTo>
                  <a:lnTo>
                    <a:pt x="1298" y="16"/>
                  </a:lnTo>
                  <a:lnTo>
                    <a:pt x="1230" y="10"/>
                  </a:lnTo>
                  <a:lnTo>
                    <a:pt x="1160" y="7"/>
                  </a:lnTo>
                  <a:lnTo>
                    <a:pt x="1089" y="3"/>
                  </a:lnTo>
                  <a:lnTo>
                    <a:pt x="1017" y="1"/>
                  </a:lnTo>
                  <a:lnTo>
                    <a:pt x="945" y="0"/>
                  </a:lnTo>
                  <a:lnTo>
                    <a:pt x="871" y="0"/>
                  </a:lnTo>
                  <a:lnTo>
                    <a:pt x="799" y="1"/>
                  </a:lnTo>
                  <a:lnTo>
                    <a:pt x="727" y="3"/>
                  </a:lnTo>
                  <a:lnTo>
                    <a:pt x="655" y="7"/>
                  </a:lnTo>
                  <a:lnTo>
                    <a:pt x="587" y="10"/>
                  </a:lnTo>
                  <a:lnTo>
                    <a:pt x="519" y="16"/>
                  </a:lnTo>
                  <a:lnTo>
                    <a:pt x="453" y="21"/>
                  </a:lnTo>
                  <a:lnTo>
                    <a:pt x="393" y="30"/>
                  </a:lnTo>
                  <a:lnTo>
                    <a:pt x="334" y="37"/>
                  </a:lnTo>
                  <a:lnTo>
                    <a:pt x="280" y="45"/>
                  </a:lnTo>
                  <a:lnTo>
                    <a:pt x="227" y="55"/>
                  </a:lnTo>
                  <a:lnTo>
                    <a:pt x="183" y="64"/>
                  </a:lnTo>
                  <a:lnTo>
                    <a:pt x="141" y="75"/>
                  </a:lnTo>
                  <a:lnTo>
                    <a:pt x="105" y="87"/>
                  </a:lnTo>
                  <a:lnTo>
                    <a:pt x="73" y="98"/>
                  </a:lnTo>
                  <a:lnTo>
                    <a:pt x="46" y="110"/>
                  </a:lnTo>
                  <a:lnTo>
                    <a:pt x="27" y="123"/>
                  </a:lnTo>
                  <a:lnTo>
                    <a:pt x="13" y="135"/>
                  </a:lnTo>
                  <a:lnTo>
                    <a:pt x="3" y="148"/>
                  </a:lnTo>
                  <a:lnTo>
                    <a:pt x="0" y="162"/>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75"/>
            <p:cNvSpPr>
              <a:spLocks/>
            </p:cNvSpPr>
            <p:nvPr/>
          </p:nvSpPr>
          <p:spPr bwMode="auto">
            <a:xfrm>
              <a:off x="12177" y="6959"/>
              <a:ext cx="1815" cy="323"/>
            </a:xfrm>
            <a:custGeom>
              <a:avLst/>
              <a:gdLst/>
              <a:ahLst/>
              <a:cxnLst>
                <a:cxn ang="0">
                  <a:pos x="3" y="148"/>
                </a:cxn>
                <a:cxn ang="0">
                  <a:pos x="27" y="123"/>
                </a:cxn>
                <a:cxn ang="0">
                  <a:pos x="73" y="98"/>
                </a:cxn>
                <a:cxn ang="0">
                  <a:pos x="141" y="75"/>
                </a:cxn>
                <a:cxn ang="0">
                  <a:pos x="227" y="55"/>
                </a:cxn>
                <a:cxn ang="0">
                  <a:pos x="334" y="37"/>
                </a:cxn>
                <a:cxn ang="0">
                  <a:pos x="453" y="21"/>
                </a:cxn>
                <a:cxn ang="0">
                  <a:pos x="587" y="10"/>
                </a:cxn>
                <a:cxn ang="0">
                  <a:pos x="727" y="3"/>
                </a:cxn>
                <a:cxn ang="0">
                  <a:pos x="871" y="0"/>
                </a:cxn>
                <a:cxn ang="0">
                  <a:pos x="1017" y="1"/>
                </a:cxn>
                <a:cxn ang="0">
                  <a:pos x="1160" y="7"/>
                </a:cxn>
                <a:cxn ang="0">
                  <a:pos x="1298" y="16"/>
                </a:cxn>
                <a:cxn ang="0">
                  <a:pos x="1424" y="30"/>
                </a:cxn>
                <a:cxn ang="0">
                  <a:pos x="1537" y="45"/>
                </a:cxn>
                <a:cxn ang="0">
                  <a:pos x="1634" y="64"/>
                </a:cxn>
                <a:cxn ang="0">
                  <a:pos x="1712" y="87"/>
                </a:cxn>
                <a:cxn ang="0">
                  <a:pos x="1767" y="110"/>
                </a:cxn>
                <a:cxn ang="0">
                  <a:pos x="1804" y="135"/>
                </a:cxn>
                <a:cxn ang="0">
                  <a:pos x="1814" y="162"/>
                </a:cxn>
                <a:cxn ang="0">
                  <a:pos x="1804" y="187"/>
                </a:cxn>
                <a:cxn ang="0">
                  <a:pos x="1767" y="212"/>
                </a:cxn>
                <a:cxn ang="0">
                  <a:pos x="1712" y="237"/>
                </a:cxn>
                <a:cxn ang="0">
                  <a:pos x="1634" y="257"/>
                </a:cxn>
                <a:cxn ang="0">
                  <a:pos x="1537" y="278"/>
                </a:cxn>
                <a:cxn ang="0">
                  <a:pos x="1424" y="293"/>
                </a:cxn>
                <a:cxn ang="0">
                  <a:pos x="1298" y="308"/>
                </a:cxn>
                <a:cxn ang="0">
                  <a:pos x="1160" y="316"/>
                </a:cxn>
                <a:cxn ang="0">
                  <a:pos x="1017" y="321"/>
                </a:cxn>
                <a:cxn ang="0">
                  <a:pos x="871" y="322"/>
                </a:cxn>
                <a:cxn ang="0">
                  <a:pos x="655" y="316"/>
                </a:cxn>
                <a:cxn ang="0">
                  <a:pos x="519" y="308"/>
                </a:cxn>
                <a:cxn ang="0">
                  <a:pos x="393" y="293"/>
                </a:cxn>
                <a:cxn ang="0">
                  <a:pos x="280" y="278"/>
                </a:cxn>
                <a:cxn ang="0">
                  <a:pos x="183" y="257"/>
                </a:cxn>
                <a:cxn ang="0">
                  <a:pos x="105" y="237"/>
                </a:cxn>
                <a:cxn ang="0">
                  <a:pos x="46" y="212"/>
                </a:cxn>
                <a:cxn ang="0">
                  <a:pos x="13" y="187"/>
                </a:cxn>
                <a:cxn ang="0">
                  <a:pos x="0" y="162"/>
                </a:cxn>
              </a:cxnLst>
              <a:rect l="0" t="0" r="r" b="b"/>
              <a:pathLst>
                <a:path w="1815" h="323">
                  <a:moveTo>
                    <a:pt x="0" y="162"/>
                  </a:moveTo>
                  <a:lnTo>
                    <a:pt x="3" y="148"/>
                  </a:lnTo>
                  <a:lnTo>
                    <a:pt x="13" y="135"/>
                  </a:lnTo>
                  <a:lnTo>
                    <a:pt x="27" y="123"/>
                  </a:lnTo>
                  <a:lnTo>
                    <a:pt x="46" y="110"/>
                  </a:lnTo>
                  <a:lnTo>
                    <a:pt x="73" y="98"/>
                  </a:lnTo>
                  <a:lnTo>
                    <a:pt x="105" y="87"/>
                  </a:lnTo>
                  <a:lnTo>
                    <a:pt x="141" y="75"/>
                  </a:lnTo>
                  <a:lnTo>
                    <a:pt x="183" y="64"/>
                  </a:lnTo>
                  <a:lnTo>
                    <a:pt x="227" y="55"/>
                  </a:lnTo>
                  <a:lnTo>
                    <a:pt x="280" y="45"/>
                  </a:lnTo>
                  <a:lnTo>
                    <a:pt x="334" y="37"/>
                  </a:lnTo>
                  <a:lnTo>
                    <a:pt x="393" y="30"/>
                  </a:lnTo>
                  <a:lnTo>
                    <a:pt x="453" y="21"/>
                  </a:lnTo>
                  <a:lnTo>
                    <a:pt x="519" y="16"/>
                  </a:lnTo>
                  <a:lnTo>
                    <a:pt x="587" y="10"/>
                  </a:lnTo>
                  <a:lnTo>
                    <a:pt x="655" y="7"/>
                  </a:lnTo>
                  <a:lnTo>
                    <a:pt x="727" y="3"/>
                  </a:lnTo>
                  <a:lnTo>
                    <a:pt x="799" y="1"/>
                  </a:lnTo>
                  <a:lnTo>
                    <a:pt x="871" y="0"/>
                  </a:lnTo>
                  <a:lnTo>
                    <a:pt x="945" y="0"/>
                  </a:lnTo>
                  <a:lnTo>
                    <a:pt x="1017" y="1"/>
                  </a:lnTo>
                  <a:lnTo>
                    <a:pt x="1089" y="3"/>
                  </a:lnTo>
                  <a:lnTo>
                    <a:pt x="1160" y="7"/>
                  </a:lnTo>
                  <a:lnTo>
                    <a:pt x="1230" y="10"/>
                  </a:lnTo>
                  <a:lnTo>
                    <a:pt x="1298" y="16"/>
                  </a:lnTo>
                  <a:lnTo>
                    <a:pt x="1360" y="21"/>
                  </a:lnTo>
                  <a:lnTo>
                    <a:pt x="1424" y="30"/>
                  </a:lnTo>
                  <a:lnTo>
                    <a:pt x="1482" y="37"/>
                  </a:lnTo>
                  <a:lnTo>
                    <a:pt x="1537" y="45"/>
                  </a:lnTo>
                  <a:lnTo>
                    <a:pt x="1587" y="55"/>
                  </a:lnTo>
                  <a:lnTo>
                    <a:pt x="1634" y="64"/>
                  </a:lnTo>
                  <a:lnTo>
                    <a:pt x="1674" y="75"/>
                  </a:lnTo>
                  <a:lnTo>
                    <a:pt x="1712" y="87"/>
                  </a:lnTo>
                  <a:lnTo>
                    <a:pt x="1742" y="98"/>
                  </a:lnTo>
                  <a:lnTo>
                    <a:pt x="1767" y="110"/>
                  </a:lnTo>
                  <a:lnTo>
                    <a:pt x="1789" y="123"/>
                  </a:lnTo>
                  <a:lnTo>
                    <a:pt x="1804" y="135"/>
                  </a:lnTo>
                  <a:lnTo>
                    <a:pt x="1813" y="148"/>
                  </a:lnTo>
                  <a:lnTo>
                    <a:pt x="1814" y="162"/>
                  </a:lnTo>
                  <a:lnTo>
                    <a:pt x="1813" y="173"/>
                  </a:lnTo>
                  <a:lnTo>
                    <a:pt x="1804" y="187"/>
                  </a:lnTo>
                  <a:lnTo>
                    <a:pt x="1789" y="200"/>
                  </a:lnTo>
                  <a:lnTo>
                    <a:pt x="1767" y="212"/>
                  </a:lnTo>
                  <a:lnTo>
                    <a:pt x="1742" y="225"/>
                  </a:lnTo>
                  <a:lnTo>
                    <a:pt x="1712" y="237"/>
                  </a:lnTo>
                  <a:lnTo>
                    <a:pt x="1674" y="248"/>
                  </a:lnTo>
                  <a:lnTo>
                    <a:pt x="1634" y="257"/>
                  </a:lnTo>
                  <a:lnTo>
                    <a:pt x="1587" y="268"/>
                  </a:lnTo>
                  <a:lnTo>
                    <a:pt x="1537" y="278"/>
                  </a:lnTo>
                  <a:lnTo>
                    <a:pt x="1482" y="286"/>
                  </a:lnTo>
                  <a:lnTo>
                    <a:pt x="1424" y="293"/>
                  </a:lnTo>
                  <a:lnTo>
                    <a:pt x="1360" y="301"/>
                  </a:lnTo>
                  <a:lnTo>
                    <a:pt x="1298" y="308"/>
                  </a:lnTo>
                  <a:lnTo>
                    <a:pt x="1230" y="313"/>
                  </a:lnTo>
                  <a:lnTo>
                    <a:pt x="1160" y="316"/>
                  </a:lnTo>
                  <a:lnTo>
                    <a:pt x="1089" y="319"/>
                  </a:lnTo>
                  <a:lnTo>
                    <a:pt x="1017" y="321"/>
                  </a:lnTo>
                  <a:lnTo>
                    <a:pt x="945" y="322"/>
                  </a:lnTo>
                  <a:lnTo>
                    <a:pt x="871" y="322"/>
                  </a:lnTo>
                  <a:lnTo>
                    <a:pt x="799" y="321"/>
                  </a:lnTo>
                  <a:lnTo>
                    <a:pt x="655" y="316"/>
                  </a:lnTo>
                  <a:lnTo>
                    <a:pt x="587" y="313"/>
                  </a:lnTo>
                  <a:lnTo>
                    <a:pt x="519" y="308"/>
                  </a:lnTo>
                  <a:lnTo>
                    <a:pt x="453" y="301"/>
                  </a:lnTo>
                  <a:lnTo>
                    <a:pt x="393" y="293"/>
                  </a:lnTo>
                  <a:lnTo>
                    <a:pt x="334" y="286"/>
                  </a:lnTo>
                  <a:lnTo>
                    <a:pt x="280" y="278"/>
                  </a:lnTo>
                  <a:lnTo>
                    <a:pt x="227" y="268"/>
                  </a:lnTo>
                  <a:lnTo>
                    <a:pt x="183" y="257"/>
                  </a:lnTo>
                  <a:lnTo>
                    <a:pt x="141" y="248"/>
                  </a:lnTo>
                  <a:lnTo>
                    <a:pt x="105" y="237"/>
                  </a:lnTo>
                  <a:lnTo>
                    <a:pt x="73" y="225"/>
                  </a:lnTo>
                  <a:lnTo>
                    <a:pt x="46" y="212"/>
                  </a:lnTo>
                  <a:lnTo>
                    <a:pt x="27" y="200"/>
                  </a:lnTo>
                  <a:lnTo>
                    <a:pt x="13" y="187"/>
                  </a:lnTo>
                  <a:lnTo>
                    <a:pt x="3" y="173"/>
                  </a:lnTo>
                  <a:lnTo>
                    <a:pt x="0" y="162"/>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Rectangle 76"/>
            <p:cNvSpPr>
              <a:spLocks/>
            </p:cNvSpPr>
            <p:nvPr/>
          </p:nvSpPr>
          <p:spPr bwMode="auto">
            <a:xfrm>
              <a:off x="12018" y="6599"/>
              <a:ext cx="2139" cy="29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77"/>
            <p:cNvSpPr>
              <a:spLocks/>
            </p:cNvSpPr>
            <p:nvPr/>
          </p:nvSpPr>
          <p:spPr bwMode="auto">
            <a:xfrm>
              <a:off x="12050" y="5992"/>
              <a:ext cx="2098" cy="559"/>
            </a:xfrm>
            <a:custGeom>
              <a:avLst/>
              <a:gdLst/>
              <a:ahLst/>
              <a:cxnLst>
                <a:cxn ang="0">
                  <a:pos x="0" y="0"/>
                </a:cxn>
                <a:cxn ang="0">
                  <a:pos x="0" y="559"/>
                </a:cxn>
                <a:cxn ang="0">
                  <a:pos x="2097" y="559"/>
                </a:cxn>
                <a:cxn ang="0">
                  <a:pos x="2097" y="186"/>
                </a:cxn>
                <a:cxn ang="0">
                  <a:pos x="0" y="0"/>
                </a:cxn>
              </a:cxnLst>
              <a:rect l="0" t="0" r="r" b="b"/>
              <a:pathLst>
                <a:path w="2098" h="559">
                  <a:moveTo>
                    <a:pt x="0" y="0"/>
                  </a:moveTo>
                  <a:lnTo>
                    <a:pt x="0" y="559"/>
                  </a:lnTo>
                  <a:lnTo>
                    <a:pt x="2097" y="559"/>
                  </a:lnTo>
                  <a:lnTo>
                    <a:pt x="2097" y="186"/>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Rectangle 78"/>
            <p:cNvSpPr>
              <a:spLocks/>
            </p:cNvSpPr>
            <p:nvPr/>
          </p:nvSpPr>
          <p:spPr bwMode="auto">
            <a:xfrm>
              <a:off x="11775" y="6047"/>
              <a:ext cx="3019"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Rectangle 79"/>
            <p:cNvSpPr>
              <a:spLocks/>
            </p:cNvSpPr>
            <p:nvPr/>
          </p:nvSpPr>
          <p:spPr bwMode="auto">
            <a:xfrm>
              <a:off x="11774" y="6047"/>
              <a:ext cx="3020" cy="1946"/>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80"/>
            <p:cNvSpPr>
              <a:spLocks/>
            </p:cNvSpPr>
            <p:nvPr/>
          </p:nvSpPr>
          <p:spPr bwMode="auto">
            <a:xfrm>
              <a:off x="12337" y="7361"/>
              <a:ext cx="1815" cy="326"/>
            </a:xfrm>
            <a:custGeom>
              <a:avLst/>
              <a:gdLst/>
              <a:ahLst/>
              <a:cxnLst>
                <a:cxn ang="0">
                  <a:pos x="0" y="161"/>
                </a:cxn>
                <a:cxn ang="0">
                  <a:pos x="13" y="188"/>
                </a:cxn>
                <a:cxn ang="0">
                  <a:pos x="46" y="214"/>
                </a:cxn>
                <a:cxn ang="0">
                  <a:pos x="105" y="238"/>
                </a:cxn>
                <a:cxn ang="0">
                  <a:pos x="183" y="260"/>
                </a:cxn>
                <a:cxn ang="0">
                  <a:pos x="280" y="280"/>
                </a:cxn>
                <a:cxn ang="0">
                  <a:pos x="393" y="297"/>
                </a:cxn>
                <a:cxn ang="0">
                  <a:pos x="519" y="310"/>
                </a:cxn>
                <a:cxn ang="0">
                  <a:pos x="656" y="319"/>
                </a:cxn>
                <a:cxn ang="0">
                  <a:pos x="799" y="323"/>
                </a:cxn>
                <a:cxn ang="0">
                  <a:pos x="945" y="325"/>
                </a:cxn>
                <a:cxn ang="0">
                  <a:pos x="1089" y="321"/>
                </a:cxn>
                <a:cxn ang="0">
                  <a:pos x="1231" y="315"/>
                </a:cxn>
                <a:cxn ang="0">
                  <a:pos x="1362" y="303"/>
                </a:cxn>
                <a:cxn ang="0">
                  <a:pos x="1483" y="289"/>
                </a:cxn>
                <a:cxn ang="0">
                  <a:pos x="1587" y="271"/>
                </a:cxn>
                <a:cxn ang="0">
                  <a:pos x="1675" y="250"/>
                </a:cxn>
                <a:cxn ang="0">
                  <a:pos x="1743" y="226"/>
                </a:cxn>
                <a:cxn ang="0">
                  <a:pos x="1789" y="201"/>
                </a:cxn>
                <a:cxn ang="0">
                  <a:pos x="1813" y="175"/>
                </a:cxn>
                <a:cxn ang="0">
                  <a:pos x="1813" y="150"/>
                </a:cxn>
                <a:cxn ang="0">
                  <a:pos x="1789" y="123"/>
                </a:cxn>
                <a:cxn ang="0">
                  <a:pos x="1743" y="99"/>
                </a:cxn>
                <a:cxn ang="0">
                  <a:pos x="1675" y="75"/>
                </a:cxn>
                <a:cxn ang="0">
                  <a:pos x="1587" y="55"/>
                </a:cxn>
                <a:cxn ang="0">
                  <a:pos x="1483" y="37"/>
                </a:cxn>
                <a:cxn ang="0">
                  <a:pos x="1362" y="21"/>
                </a:cxn>
                <a:cxn ang="0">
                  <a:pos x="1231" y="10"/>
                </a:cxn>
                <a:cxn ang="0">
                  <a:pos x="1089" y="3"/>
                </a:cxn>
                <a:cxn ang="0">
                  <a:pos x="945" y="0"/>
                </a:cxn>
                <a:cxn ang="0">
                  <a:pos x="799" y="1"/>
                </a:cxn>
                <a:cxn ang="0">
                  <a:pos x="656" y="5"/>
                </a:cxn>
                <a:cxn ang="0">
                  <a:pos x="519" y="16"/>
                </a:cxn>
                <a:cxn ang="0">
                  <a:pos x="393" y="28"/>
                </a:cxn>
                <a:cxn ang="0">
                  <a:pos x="280" y="45"/>
                </a:cxn>
                <a:cxn ang="0">
                  <a:pos x="183" y="64"/>
                </a:cxn>
                <a:cxn ang="0">
                  <a:pos x="105" y="87"/>
                </a:cxn>
                <a:cxn ang="0">
                  <a:pos x="46" y="111"/>
                </a:cxn>
                <a:cxn ang="0">
                  <a:pos x="13" y="136"/>
                </a:cxn>
                <a:cxn ang="0">
                  <a:pos x="0" y="161"/>
                </a:cxn>
              </a:cxnLst>
              <a:rect l="0" t="0" r="r" b="b"/>
              <a:pathLst>
                <a:path w="1815" h="326">
                  <a:moveTo>
                    <a:pt x="0" y="161"/>
                  </a:moveTo>
                  <a:lnTo>
                    <a:pt x="0" y="161"/>
                  </a:lnTo>
                  <a:lnTo>
                    <a:pt x="3" y="175"/>
                  </a:lnTo>
                  <a:lnTo>
                    <a:pt x="13" y="188"/>
                  </a:lnTo>
                  <a:lnTo>
                    <a:pt x="27" y="201"/>
                  </a:lnTo>
                  <a:lnTo>
                    <a:pt x="46" y="214"/>
                  </a:lnTo>
                  <a:lnTo>
                    <a:pt x="73" y="226"/>
                  </a:lnTo>
                  <a:lnTo>
                    <a:pt x="105" y="238"/>
                  </a:lnTo>
                  <a:lnTo>
                    <a:pt x="141" y="250"/>
                  </a:lnTo>
                  <a:lnTo>
                    <a:pt x="183" y="260"/>
                  </a:lnTo>
                  <a:lnTo>
                    <a:pt x="229" y="271"/>
                  </a:lnTo>
                  <a:lnTo>
                    <a:pt x="280" y="280"/>
                  </a:lnTo>
                  <a:lnTo>
                    <a:pt x="334" y="289"/>
                  </a:lnTo>
                  <a:lnTo>
                    <a:pt x="393" y="297"/>
                  </a:lnTo>
                  <a:lnTo>
                    <a:pt x="453" y="303"/>
                  </a:lnTo>
                  <a:lnTo>
                    <a:pt x="519" y="310"/>
                  </a:lnTo>
                  <a:lnTo>
                    <a:pt x="587" y="315"/>
                  </a:lnTo>
                  <a:lnTo>
                    <a:pt x="656" y="319"/>
                  </a:lnTo>
                  <a:lnTo>
                    <a:pt x="727" y="321"/>
                  </a:lnTo>
                  <a:lnTo>
                    <a:pt x="799" y="323"/>
                  </a:lnTo>
                  <a:lnTo>
                    <a:pt x="871" y="325"/>
                  </a:lnTo>
                  <a:lnTo>
                    <a:pt x="945" y="325"/>
                  </a:lnTo>
                  <a:lnTo>
                    <a:pt x="1018" y="323"/>
                  </a:lnTo>
                  <a:lnTo>
                    <a:pt x="1089" y="321"/>
                  </a:lnTo>
                  <a:lnTo>
                    <a:pt x="1160" y="319"/>
                  </a:lnTo>
                  <a:lnTo>
                    <a:pt x="1231" y="315"/>
                  </a:lnTo>
                  <a:lnTo>
                    <a:pt x="1298" y="310"/>
                  </a:lnTo>
                  <a:lnTo>
                    <a:pt x="1362" y="303"/>
                  </a:lnTo>
                  <a:lnTo>
                    <a:pt x="1424" y="297"/>
                  </a:lnTo>
                  <a:lnTo>
                    <a:pt x="1483" y="289"/>
                  </a:lnTo>
                  <a:lnTo>
                    <a:pt x="1538" y="280"/>
                  </a:lnTo>
                  <a:lnTo>
                    <a:pt x="1587" y="271"/>
                  </a:lnTo>
                  <a:lnTo>
                    <a:pt x="1634" y="260"/>
                  </a:lnTo>
                  <a:lnTo>
                    <a:pt x="1675" y="250"/>
                  </a:lnTo>
                  <a:lnTo>
                    <a:pt x="1713" y="238"/>
                  </a:lnTo>
                  <a:lnTo>
                    <a:pt x="1743" y="226"/>
                  </a:lnTo>
                  <a:lnTo>
                    <a:pt x="1768" y="214"/>
                  </a:lnTo>
                  <a:lnTo>
                    <a:pt x="1789" y="201"/>
                  </a:lnTo>
                  <a:lnTo>
                    <a:pt x="1805" y="188"/>
                  </a:lnTo>
                  <a:lnTo>
                    <a:pt x="1813" y="175"/>
                  </a:lnTo>
                  <a:lnTo>
                    <a:pt x="1815" y="161"/>
                  </a:lnTo>
                  <a:lnTo>
                    <a:pt x="1813" y="150"/>
                  </a:lnTo>
                  <a:lnTo>
                    <a:pt x="1805" y="136"/>
                  </a:lnTo>
                  <a:lnTo>
                    <a:pt x="1789" y="123"/>
                  </a:lnTo>
                  <a:lnTo>
                    <a:pt x="1768" y="111"/>
                  </a:lnTo>
                  <a:lnTo>
                    <a:pt x="1743" y="99"/>
                  </a:lnTo>
                  <a:lnTo>
                    <a:pt x="1713" y="87"/>
                  </a:lnTo>
                  <a:lnTo>
                    <a:pt x="1675" y="75"/>
                  </a:lnTo>
                  <a:lnTo>
                    <a:pt x="1634" y="64"/>
                  </a:lnTo>
                  <a:lnTo>
                    <a:pt x="1587" y="55"/>
                  </a:lnTo>
                  <a:lnTo>
                    <a:pt x="1538" y="45"/>
                  </a:lnTo>
                  <a:lnTo>
                    <a:pt x="1483" y="37"/>
                  </a:lnTo>
                  <a:lnTo>
                    <a:pt x="1424" y="28"/>
                  </a:lnTo>
                  <a:lnTo>
                    <a:pt x="1362" y="21"/>
                  </a:lnTo>
                  <a:lnTo>
                    <a:pt x="1298" y="16"/>
                  </a:lnTo>
                  <a:lnTo>
                    <a:pt x="1231" y="10"/>
                  </a:lnTo>
                  <a:lnTo>
                    <a:pt x="1160" y="5"/>
                  </a:lnTo>
                  <a:lnTo>
                    <a:pt x="1089" y="3"/>
                  </a:lnTo>
                  <a:lnTo>
                    <a:pt x="1018" y="1"/>
                  </a:lnTo>
                  <a:lnTo>
                    <a:pt x="945" y="0"/>
                  </a:lnTo>
                  <a:lnTo>
                    <a:pt x="871" y="0"/>
                  </a:lnTo>
                  <a:lnTo>
                    <a:pt x="799" y="1"/>
                  </a:lnTo>
                  <a:lnTo>
                    <a:pt x="727" y="3"/>
                  </a:lnTo>
                  <a:lnTo>
                    <a:pt x="656" y="5"/>
                  </a:lnTo>
                  <a:lnTo>
                    <a:pt x="587" y="10"/>
                  </a:lnTo>
                  <a:lnTo>
                    <a:pt x="519" y="16"/>
                  </a:lnTo>
                  <a:lnTo>
                    <a:pt x="453" y="21"/>
                  </a:lnTo>
                  <a:lnTo>
                    <a:pt x="393" y="28"/>
                  </a:lnTo>
                  <a:lnTo>
                    <a:pt x="334" y="37"/>
                  </a:lnTo>
                  <a:lnTo>
                    <a:pt x="280" y="45"/>
                  </a:lnTo>
                  <a:lnTo>
                    <a:pt x="229" y="55"/>
                  </a:lnTo>
                  <a:lnTo>
                    <a:pt x="183" y="64"/>
                  </a:lnTo>
                  <a:lnTo>
                    <a:pt x="141" y="75"/>
                  </a:lnTo>
                  <a:lnTo>
                    <a:pt x="105" y="87"/>
                  </a:lnTo>
                  <a:lnTo>
                    <a:pt x="73" y="99"/>
                  </a:lnTo>
                  <a:lnTo>
                    <a:pt x="46" y="111"/>
                  </a:lnTo>
                  <a:lnTo>
                    <a:pt x="27" y="123"/>
                  </a:lnTo>
                  <a:lnTo>
                    <a:pt x="13" y="136"/>
                  </a:lnTo>
                  <a:lnTo>
                    <a:pt x="3" y="150"/>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81"/>
            <p:cNvSpPr>
              <a:spLocks/>
            </p:cNvSpPr>
            <p:nvPr/>
          </p:nvSpPr>
          <p:spPr bwMode="auto">
            <a:xfrm>
              <a:off x="12337" y="7361"/>
              <a:ext cx="1815" cy="326"/>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3"/>
                </a:cxn>
                <a:cxn ang="0">
                  <a:pos x="871" y="0"/>
                </a:cxn>
                <a:cxn ang="0">
                  <a:pos x="1018" y="1"/>
                </a:cxn>
                <a:cxn ang="0">
                  <a:pos x="1160" y="5"/>
                </a:cxn>
                <a:cxn ang="0">
                  <a:pos x="1298" y="16"/>
                </a:cxn>
                <a:cxn ang="0">
                  <a:pos x="1424" y="28"/>
                </a:cxn>
                <a:cxn ang="0">
                  <a:pos x="1538" y="45"/>
                </a:cxn>
                <a:cxn ang="0">
                  <a:pos x="1634" y="64"/>
                </a:cxn>
                <a:cxn ang="0">
                  <a:pos x="1713" y="87"/>
                </a:cxn>
                <a:cxn ang="0">
                  <a:pos x="1768" y="111"/>
                </a:cxn>
                <a:cxn ang="0">
                  <a:pos x="1805" y="136"/>
                </a:cxn>
                <a:cxn ang="0">
                  <a:pos x="1815" y="161"/>
                </a:cxn>
                <a:cxn ang="0">
                  <a:pos x="1805" y="188"/>
                </a:cxn>
                <a:cxn ang="0">
                  <a:pos x="1768" y="214"/>
                </a:cxn>
                <a:cxn ang="0">
                  <a:pos x="1713" y="238"/>
                </a:cxn>
                <a:cxn ang="0">
                  <a:pos x="1634" y="260"/>
                </a:cxn>
                <a:cxn ang="0">
                  <a:pos x="1538" y="280"/>
                </a:cxn>
                <a:cxn ang="0">
                  <a:pos x="1424" y="297"/>
                </a:cxn>
                <a:cxn ang="0">
                  <a:pos x="1298" y="310"/>
                </a:cxn>
                <a:cxn ang="0">
                  <a:pos x="1160" y="319"/>
                </a:cxn>
                <a:cxn ang="0">
                  <a:pos x="1018" y="323"/>
                </a:cxn>
                <a:cxn ang="0">
                  <a:pos x="871" y="325"/>
                </a:cxn>
                <a:cxn ang="0">
                  <a:pos x="727" y="321"/>
                </a:cxn>
                <a:cxn ang="0">
                  <a:pos x="587" y="315"/>
                </a:cxn>
                <a:cxn ang="0">
                  <a:pos x="453" y="303"/>
                </a:cxn>
                <a:cxn ang="0">
                  <a:pos x="334" y="289"/>
                </a:cxn>
                <a:cxn ang="0">
                  <a:pos x="229" y="271"/>
                </a:cxn>
                <a:cxn ang="0">
                  <a:pos x="141" y="250"/>
                </a:cxn>
                <a:cxn ang="0">
                  <a:pos x="73" y="226"/>
                </a:cxn>
                <a:cxn ang="0">
                  <a:pos x="27" y="201"/>
                </a:cxn>
                <a:cxn ang="0">
                  <a:pos x="3" y="175"/>
                </a:cxn>
              </a:cxnLst>
              <a:rect l="0" t="0" r="r" b="b"/>
              <a:pathLst>
                <a:path w="1815" h="326">
                  <a:moveTo>
                    <a:pt x="0" y="161"/>
                  </a:moveTo>
                  <a:lnTo>
                    <a:pt x="3" y="150"/>
                  </a:lnTo>
                  <a:lnTo>
                    <a:pt x="13" y="136"/>
                  </a:lnTo>
                  <a:lnTo>
                    <a:pt x="27" y="123"/>
                  </a:lnTo>
                  <a:lnTo>
                    <a:pt x="46" y="111"/>
                  </a:lnTo>
                  <a:lnTo>
                    <a:pt x="73" y="99"/>
                  </a:lnTo>
                  <a:lnTo>
                    <a:pt x="105" y="87"/>
                  </a:lnTo>
                  <a:lnTo>
                    <a:pt x="141" y="75"/>
                  </a:lnTo>
                  <a:lnTo>
                    <a:pt x="183" y="64"/>
                  </a:lnTo>
                  <a:lnTo>
                    <a:pt x="229" y="55"/>
                  </a:lnTo>
                  <a:lnTo>
                    <a:pt x="280" y="45"/>
                  </a:lnTo>
                  <a:lnTo>
                    <a:pt x="334" y="37"/>
                  </a:lnTo>
                  <a:lnTo>
                    <a:pt x="393" y="28"/>
                  </a:lnTo>
                  <a:lnTo>
                    <a:pt x="453" y="21"/>
                  </a:lnTo>
                  <a:lnTo>
                    <a:pt x="519" y="16"/>
                  </a:lnTo>
                  <a:lnTo>
                    <a:pt x="587" y="10"/>
                  </a:lnTo>
                  <a:lnTo>
                    <a:pt x="656" y="5"/>
                  </a:lnTo>
                  <a:lnTo>
                    <a:pt x="727" y="3"/>
                  </a:lnTo>
                  <a:lnTo>
                    <a:pt x="799" y="1"/>
                  </a:lnTo>
                  <a:lnTo>
                    <a:pt x="871" y="0"/>
                  </a:lnTo>
                  <a:lnTo>
                    <a:pt x="945" y="0"/>
                  </a:lnTo>
                  <a:lnTo>
                    <a:pt x="1018" y="1"/>
                  </a:lnTo>
                  <a:lnTo>
                    <a:pt x="1089" y="3"/>
                  </a:lnTo>
                  <a:lnTo>
                    <a:pt x="1160" y="5"/>
                  </a:lnTo>
                  <a:lnTo>
                    <a:pt x="1231" y="10"/>
                  </a:lnTo>
                  <a:lnTo>
                    <a:pt x="1298" y="16"/>
                  </a:lnTo>
                  <a:lnTo>
                    <a:pt x="1362" y="21"/>
                  </a:lnTo>
                  <a:lnTo>
                    <a:pt x="1424" y="28"/>
                  </a:lnTo>
                  <a:lnTo>
                    <a:pt x="1483" y="37"/>
                  </a:lnTo>
                  <a:lnTo>
                    <a:pt x="1538" y="45"/>
                  </a:lnTo>
                  <a:lnTo>
                    <a:pt x="1587" y="55"/>
                  </a:lnTo>
                  <a:lnTo>
                    <a:pt x="1634" y="64"/>
                  </a:lnTo>
                  <a:lnTo>
                    <a:pt x="1675" y="75"/>
                  </a:lnTo>
                  <a:lnTo>
                    <a:pt x="1713" y="87"/>
                  </a:lnTo>
                  <a:lnTo>
                    <a:pt x="1743" y="99"/>
                  </a:lnTo>
                  <a:lnTo>
                    <a:pt x="1768" y="111"/>
                  </a:lnTo>
                  <a:lnTo>
                    <a:pt x="1789" y="123"/>
                  </a:lnTo>
                  <a:lnTo>
                    <a:pt x="1805" y="136"/>
                  </a:lnTo>
                  <a:lnTo>
                    <a:pt x="1813" y="150"/>
                  </a:lnTo>
                  <a:lnTo>
                    <a:pt x="1815" y="161"/>
                  </a:lnTo>
                  <a:lnTo>
                    <a:pt x="1813" y="175"/>
                  </a:lnTo>
                  <a:lnTo>
                    <a:pt x="1805" y="188"/>
                  </a:lnTo>
                  <a:lnTo>
                    <a:pt x="1789" y="201"/>
                  </a:lnTo>
                  <a:lnTo>
                    <a:pt x="1768" y="214"/>
                  </a:lnTo>
                  <a:lnTo>
                    <a:pt x="1743" y="226"/>
                  </a:lnTo>
                  <a:lnTo>
                    <a:pt x="1713" y="238"/>
                  </a:lnTo>
                  <a:lnTo>
                    <a:pt x="1675" y="250"/>
                  </a:lnTo>
                  <a:lnTo>
                    <a:pt x="1634" y="260"/>
                  </a:lnTo>
                  <a:lnTo>
                    <a:pt x="1587" y="271"/>
                  </a:lnTo>
                  <a:lnTo>
                    <a:pt x="1538" y="280"/>
                  </a:lnTo>
                  <a:lnTo>
                    <a:pt x="1483" y="289"/>
                  </a:lnTo>
                  <a:lnTo>
                    <a:pt x="1424" y="297"/>
                  </a:lnTo>
                  <a:lnTo>
                    <a:pt x="1362" y="303"/>
                  </a:lnTo>
                  <a:lnTo>
                    <a:pt x="1298" y="310"/>
                  </a:lnTo>
                  <a:lnTo>
                    <a:pt x="1231" y="315"/>
                  </a:lnTo>
                  <a:lnTo>
                    <a:pt x="1160" y="319"/>
                  </a:lnTo>
                  <a:lnTo>
                    <a:pt x="1089" y="321"/>
                  </a:lnTo>
                  <a:lnTo>
                    <a:pt x="1018" y="323"/>
                  </a:lnTo>
                  <a:lnTo>
                    <a:pt x="945" y="325"/>
                  </a:lnTo>
                  <a:lnTo>
                    <a:pt x="871" y="325"/>
                  </a:lnTo>
                  <a:lnTo>
                    <a:pt x="799" y="323"/>
                  </a:lnTo>
                  <a:lnTo>
                    <a:pt x="727" y="321"/>
                  </a:lnTo>
                  <a:lnTo>
                    <a:pt x="656" y="319"/>
                  </a:lnTo>
                  <a:lnTo>
                    <a:pt x="587" y="315"/>
                  </a:lnTo>
                  <a:lnTo>
                    <a:pt x="519" y="310"/>
                  </a:lnTo>
                  <a:lnTo>
                    <a:pt x="453" y="303"/>
                  </a:lnTo>
                  <a:lnTo>
                    <a:pt x="393" y="297"/>
                  </a:lnTo>
                  <a:lnTo>
                    <a:pt x="334" y="289"/>
                  </a:lnTo>
                  <a:lnTo>
                    <a:pt x="280" y="280"/>
                  </a:lnTo>
                  <a:lnTo>
                    <a:pt x="229" y="271"/>
                  </a:lnTo>
                  <a:lnTo>
                    <a:pt x="183" y="260"/>
                  </a:lnTo>
                  <a:lnTo>
                    <a:pt x="141" y="250"/>
                  </a:lnTo>
                  <a:lnTo>
                    <a:pt x="105" y="238"/>
                  </a:lnTo>
                  <a:lnTo>
                    <a:pt x="73" y="226"/>
                  </a:lnTo>
                  <a:lnTo>
                    <a:pt x="46" y="214"/>
                  </a:lnTo>
                  <a:lnTo>
                    <a:pt x="27" y="201"/>
                  </a:lnTo>
                  <a:lnTo>
                    <a:pt x="13" y="188"/>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82"/>
            <p:cNvSpPr>
              <a:spLocks/>
            </p:cNvSpPr>
            <p:nvPr/>
          </p:nvSpPr>
          <p:spPr bwMode="auto">
            <a:xfrm>
              <a:off x="12337" y="7282"/>
              <a:ext cx="1815" cy="322"/>
            </a:xfrm>
            <a:custGeom>
              <a:avLst/>
              <a:gdLst/>
              <a:ahLst/>
              <a:cxnLst>
                <a:cxn ang="0">
                  <a:pos x="0" y="160"/>
                </a:cxn>
                <a:cxn ang="0">
                  <a:pos x="13" y="187"/>
                </a:cxn>
                <a:cxn ang="0">
                  <a:pos x="46" y="212"/>
                </a:cxn>
                <a:cxn ang="0">
                  <a:pos x="105" y="236"/>
                </a:cxn>
                <a:cxn ang="0">
                  <a:pos x="183" y="258"/>
                </a:cxn>
                <a:cxn ang="0">
                  <a:pos x="280" y="278"/>
                </a:cxn>
                <a:cxn ang="0">
                  <a:pos x="393" y="293"/>
                </a:cxn>
                <a:cxn ang="0">
                  <a:pos x="519" y="307"/>
                </a:cxn>
                <a:cxn ang="0">
                  <a:pos x="656" y="315"/>
                </a:cxn>
                <a:cxn ang="0">
                  <a:pos x="799" y="321"/>
                </a:cxn>
                <a:cxn ang="0">
                  <a:pos x="1089" y="319"/>
                </a:cxn>
                <a:cxn ang="0">
                  <a:pos x="1231" y="312"/>
                </a:cxn>
                <a:cxn ang="0">
                  <a:pos x="1362" y="301"/>
                </a:cxn>
                <a:cxn ang="0">
                  <a:pos x="1483" y="286"/>
                </a:cxn>
                <a:cxn ang="0">
                  <a:pos x="1587" y="268"/>
                </a:cxn>
                <a:cxn ang="0">
                  <a:pos x="1675" y="248"/>
                </a:cxn>
                <a:cxn ang="0">
                  <a:pos x="1743" y="224"/>
                </a:cxn>
                <a:cxn ang="0">
                  <a:pos x="1789" y="200"/>
                </a:cxn>
                <a:cxn ang="0">
                  <a:pos x="1813" y="173"/>
                </a:cxn>
                <a:cxn ang="0">
                  <a:pos x="1813" y="147"/>
                </a:cxn>
                <a:cxn ang="0">
                  <a:pos x="1789" y="122"/>
                </a:cxn>
                <a:cxn ang="0">
                  <a:pos x="1743" y="98"/>
                </a:cxn>
                <a:cxn ang="0">
                  <a:pos x="1675" y="75"/>
                </a:cxn>
                <a:cxn ang="0">
                  <a:pos x="1587" y="55"/>
                </a:cxn>
                <a:cxn ang="0">
                  <a:pos x="1483" y="36"/>
                </a:cxn>
                <a:cxn ang="0">
                  <a:pos x="1362" y="20"/>
                </a:cxn>
                <a:cxn ang="0">
                  <a:pos x="1231" y="10"/>
                </a:cxn>
                <a:cxn ang="0">
                  <a:pos x="1089" y="2"/>
                </a:cxn>
                <a:cxn ang="0">
                  <a:pos x="799" y="0"/>
                </a:cxn>
                <a:cxn ang="0">
                  <a:pos x="656" y="6"/>
                </a:cxn>
                <a:cxn ang="0">
                  <a:pos x="519" y="15"/>
                </a:cxn>
                <a:cxn ang="0">
                  <a:pos x="393" y="28"/>
                </a:cxn>
                <a:cxn ang="0">
                  <a:pos x="280" y="44"/>
                </a:cxn>
                <a:cxn ang="0">
                  <a:pos x="183" y="63"/>
                </a:cxn>
                <a:cxn ang="0">
                  <a:pos x="105" y="86"/>
                </a:cxn>
                <a:cxn ang="0">
                  <a:pos x="46" y="110"/>
                </a:cxn>
                <a:cxn ang="0">
                  <a:pos x="13" y="134"/>
                </a:cxn>
                <a:cxn ang="0">
                  <a:pos x="0" y="160"/>
                </a:cxn>
              </a:cxnLst>
              <a:rect l="0" t="0" r="r" b="b"/>
              <a:pathLst>
                <a:path w="1815" h="322">
                  <a:moveTo>
                    <a:pt x="0" y="160"/>
                  </a:moveTo>
                  <a:lnTo>
                    <a:pt x="0" y="160"/>
                  </a:lnTo>
                  <a:lnTo>
                    <a:pt x="3" y="173"/>
                  </a:lnTo>
                  <a:lnTo>
                    <a:pt x="13" y="187"/>
                  </a:lnTo>
                  <a:lnTo>
                    <a:pt x="27" y="200"/>
                  </a:lnTo>
                  <a:lnTo>
                    <a:pt x="46" y="212"/>
                  </a:lnTo>
                  <a:lnTo>
                    <a:pt x="73" y="224"/>
                  </a:lnTo>
                  <a:lnTo>
                    <a:pt x="105" y="236"/>
                  </a:lnTo>
                  <a:lnTo>
                    <a:pt x="141" y="248"/>
                  </a:lnTo>
                  <a:lnTo>
                    <a:pt x="183" y="258"/>
                  </a:lnTo>
                  <a:lnTo>
                    <a:pt x="229" y="268"/>
                  </a:lnTo>
                  <a:lnTo>
                    <a:pt x="280" y="278"/>
                  </a:lnTo>
                  <a:lnTo>
                    <a:pt x="334" y="286"/>
                  </a:lnTo>
                  <a:lnTo>
                    <a:pt x="393" y="293"/>
                  </a:lnTo>
                  <a:lnTo>
                    <a:pt x="453" y="301"/>
                  </a:lnTo>
                  <a:lnTo>
                    <a:pt x="519" y="307"/>
                  </a:lnTo>
                  <a:lnTo>
                    <a:pt x="587" y="312"/>
                  </a:lnTo>
                  <a:lnTo>
                    <a:pt x="656" y="315"/>
                  </a:lnTo>
                  <a:lnTo>
                    <a:pt x="727" y="319"/>
                  </a:lnTo>
                  <a:lnTo>
                    <a:pt x="799" y="321"/>
                  </a:lnTo>
                  <a:lnTo>
                    <a:pt x="1018" y="321"/>
                  </a:lnTo>
                  <a:lnTo>
                    <a:pt x="1089" y="319"/>
                  </a:lnTo>
                  <a:lnTo>
                    <a:pt x="1160" y="315"/>
                  </a:lnTo>
                  <a:lnTo>
                    <a:pt x="1231" y="312"/>
                  </a:lnTo>
                  <a:lnTo>
                    <a:pt x="1298" y="307"/>
                  </a:lnTo>
                  <a:lnTo>
                    <a:pt x="1362" y="301"/>
                  </a:lnTo>
                  <a:lnTo>
                    <a:pt x="1424" y="293"/>
                  </a:lnTo>
                  <a:lnTo>
                    <a:pt x="1483" y="286"/>
                  </a:lnTo>
                  <a:lnTo>
                    <a:pt x="1538" y="278"/>
                  </a:lnTo>
                  <a:lnTo>
                    <a:pt x="1587" y="268"/>
                  </a:lnTo>
                  <a:lnTo>
                    <a:pt x="1634" y="258"/>
                  </a:lnTo>
                  <a:lnTo>
                    <a:pt x="1675" y="248"/>
                  </a:lnTo>
                  <a:lnTo>
                    <a:pt x="1713" y="236"/>
                  </a:lnTo>
                  <a:lnTo>
                    <a:pt x="1743" y="224"/>
                  </a:lnTo>
                  <a:lnTo>
                    <a:pt x="1768" y="212"/>
                  </a:lnTo>
                  <a:lnTo>
                    <a:pt x="1789" y="200"/>
                  </a:lnTo>
                  <a:lnTo>
                    <a:pt x="1805" y="187"/>
                  </a:lnTo>
                  <a:lnTo>
                    <a:pt x="1813" y="173"/>
                  </a:lnTo>
                  <a:lnTo>
                    <a:pt x="1815" y="160"/>
                  </a:lnTo>
                  <a:lnTo>
                    <a:pt x="1813" y="147"/>
                  </a:lnTo>
                  <a:lnTo>
                    <a:pt x="1805" y="134"/>
                  </a:lnTo>
                  <a:lnTo>
                    <a:pt x="1789" y="122"/>
                  </a:lnTo>
                  <a:lnTo>
                    <a:pt x="1768" y="110"/>
                  </a:lnTo>
                  <a:lnTo>
                    <a:pt x="1743" y="98"/>
                  </a:lnTo>
                  <a:lnTo>
                    <a:pt x="1713" y="86"/>
                  </a:lnTo>
                  <a:lnTo>
                    <a:pt x="1675" y="75"/>
                  </a:lnTo>
                  <a:lnTo>
                    <a:pt x="1634" y="63"/>
                  </a:lnTo>
                  <a:lnTo>
                    <a:pt x="1587" y="55"/>
                  </a:lnTo>
                  <a:lnTo>
                    <a:pt x="1538" y="44"/>
                  </a:lnTo>
                  <a:lnTo>
                    <a:pt x="1483" y="36"/>
                  </a:lnTo>
                  <a:lnTo>
                    <a:pt x="1424" y="28"/>
                  </a:lnTo>
                  <a:lnTo>
                    <a:pt x="1362" y="20"/>
                  </a:lnTo>
                  <a:lnTo>
                    <a:pt x="1298" y="15"/>
                  </a:lnTo>
                  <a:lnTo>
                    <a:pt x="1231" y="10"/>
                  </a:lnTo>
                  <a:lnTo>
                    <a:pt x="1160" y="6"/>
                  </a:lnTo>
                  <a:lnTo>
                    <a:pt x="1089" y="2"/>
                  </a:lnTo>
                  <a:lnTo>
                    <a:pt x="1018" y="0"/>
                  </a:lnTo>
                  <a:lnTo>
                    <a:pt x="799" y="0"/>
                  </a:lnTo>
                  <a:lnTo>
                    <a:pt x="727" y="2"/>
                  </a:lnTo>
                  <a:lnTo>
                    <a:pt x="656" y="6"/>
                  </a:lnTo>
                  <a:lnTo>
                    <a:pt x="587" y="10"/>
                  </a:lnTo>
                  <a:lnTo>
                    <a:pt x="519" y="15"/>
                  </a:lnTo>
                  <a:lnTo>
                    <a:pt x="453" y="20"/>
                  </a:lnTo>
                  <a:lnTo>
                    <a:pt x="393" y="28"/>
                  </a:lnTo>
                  <a:lnTo>
                    <a:pt x="334" y="36"/>
                  </a:lnTo>
                  <a:lnTo>
                    <a:pt x="280" y="44"/>
                  </a:lnTo>
                  <a:lnTo>
                    <a:pt x="229" y="55"/>
                  </a:lnTo>
                  <a:lnTo>
                    <a:pt x="183" y="63"/>
                  </a:lnTo>
                  <a:lnTo>
                    <a:pt x="141" y="75"/>
                  </a:lnTo>
                  <a:lnTo>
                    <a:pt x="105" y="86"/>
                  </a:lnTo>
                  <a:lnTo>
                    <a:pt x="73" y="98"/>
                  </a:lnTo>
                  <a:lnTo>
                    <a:pt x="46" y="110"/>
                  </a:lnTo>
                  <a:lnTo>
                    <a:pt x="27" y="122"/>
                  </a:lnTo>
                  <a:lnTo>
                    <a:pt x="13" y="134"/>
                  </a:lnTo>
                  <a:lnTo>
                    <a:pt x="3" y="147"/>
                  </a:lnTo>
                  <a:lnTo>
                    <a:pt x="0" y="160"/>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83"/>
            <p:cNvSpPr>
              <a:spLocks/>
            </p:cNvSpPr>
            <p:nvPr/>
          </p:nvSpPr>
          <p:spPr bwMode="auto">
            <a:xfrm>
              <a:off x="12337" y="7282"/>
              <a:ext cx="1815" cy="322"/>
            </a:xfrm>
            <a:custGeom>
              <a:avLst/>
              <a:gdLst/>
              <a:ahLst/>
              <a:cxnLst>
                <a:cxn ang="0">
                  <a:pos x="3" y="147"/>
                </a:cxn>
                <a:cxn ang="0">
                  <a:pos x="27" y="122"/>
                </a:cxn>
                <a:cxn ang="0">
                  <a:pos x="73" y="98"/>
                </a:cxn>
                <a:cxn ang="0">
                  <a:pos x="141" y="75"/>
                </a:cxn>
                <a:cxn ang="0">
                  <a:pos x="229" y="55"/>
                </a:cxn>
                <a:cxn ang="0">
                  <a:pos x="334" y="36"/>
                </a:cxn>
                <a:cxn ang="0">
                  <a:pos x="453" y="20"/>
                </a:cxn>
                <a:cxn ang="0">
                  <a:pos x="587" y="10"/>
                </a:cxn>
                <a:cxn ang="0">
                  <a:pos x="727" y="2"/>
                </a:cxn>
                <a:cxn ang="0">
                  <a:pos x="1018" y="0"/>
                </a:cxn>
                <a:cxn ang="0">
                  <a:pos x="1160" y="6"/>
                </a:cxn>
                <a:cxn ang="0">
                  <a:pos x="1298" y="15"/>
                </a:cxn>
                <a:cxn ang="0">
                  <a:pos x="1424" y="28"/>
                </a:cxn>
                <a:cxn ang="0">
                  <a:pos x="1538" y="44"/>
                </a:cxn>
                <a:cxn ang="0">
                  <a:pos x="1634" y="63"/>
                </a:cxn>
                <a:cxn ang="0">
                  <a:pos x="1713" y="86"/>
                </a:cxn>
                <a:cxn ang="0">
                  <a:pos x="1768" y="110"/>
                </a:cxn>
                <a:cxn ang="0">
                  <a:pos x="1805" y="134"/>
                </a:cxn>
                <a:cxn ang="0">
                  <a:pos x="1815" y="160"/>
                </a:cxn>
                <a:cxn ang="0">
                  <a:pos x="1805" y="187"/>
                </a:cxn>
                <a:cxn ang="0">
                  <a:pos x="1768" y="212"/>
                </a:cxn>
                <a:cxn ang="0">
                  <a:pos x="1713" y="236"/>
                </a:cxn>
                <a:cxn ang="0">
                  <a:pos x="1634" y="258"/>
                </a:cxn>
                <a:cxn ang="0">
                  <a:pos x="1538" y="278"/>
                </a:cxn>
                <a:cxn ang="0">
                  <a:pos x="1424" y="293"/>
                </a:cxn>
                <a:cxn ang="0">
                  <a:pos x="1298" y="307"/>
                </a:cxn>
                <a:cxn ang="0">
                  <a:pos x="1160" y="315"/>
                </a:cxn>
                <a:cxn ang="0">
                  <a:pos x="1018" y="321"/>
                </a:cxn>
                <a:cxn ang="0">
                  <a:pos x="727" y="319"/>
                </a:cxn>
                <a:cxn ang="0">
                  <a:pos x="587" y="312"/>
                </a:cxn>
                <a:cxn ang="0">
                  <a:pos x="453" y="301"/>
                </a:cxn>
                <a:cxn ang="0">
                  <a:pos x="334" y="286"/>
                </a:cxn>
                <a:cxn ang="0">
                  <a:pos x="229" y="268"/>
                </a:cxn>
                <a:cxn ang="0">
                  <a:pos x="141" y="248"/>
                </a:cxn>
                <a:cxn ang="0">
                  <a:pos x="73" y="224"/>
                </a:cxn>
                <a:cxn ang="0">
                  <a:pos x="27" y="200"/>
                </a:cxn>
                <a:cxn ang="0">
                  <a:pos x="3" y="173"/>
                </a:cxn>
              </a:cxnLst>
              <a:rect l="0" t="0" r="r" b="b"/>
              <a:pathLst>
                <a:path w="1815" h="322">
                  <a:moveTo>
                    <a:pt x="0" y="160"/>
                  </a:moveTo>
                  <a:lnTo>
                    <a:pt x="3" y="147"/>
                  </a:lnTo>
                  <a:lnTo>
                    <a:pt x="13" y="134"/>
                  </a:lnTo>
                  <a:lnTo>
                    <a:pt x="27" y="122"/>
                  </a:lnTo>
                  <a:lnTo>
                    <a:pt x="46" y="110"/>
                  </a:lnTo>
                  <a:lnTo>
                    <a:pt x="73" y="98"/>
                  </a:lnTo>
                  <a:lnTo>
                    <a:pt x="105" y="86"/>
                  </a:lnTo>
                  <a:lnTo>
                    <a:pt x="141" y="75"/>
                  </a:lnTo>
                  <a:lnTo>
                    <a:pt x="183" y="63"/>
                  </a:lnTo>
                  <a:lnTo>
                    <a:pt x="229" y="55"/>
                  </a:lnTo>
                  <a:lnTo>
                    <a:pt x="280" y="44"/>
                  </a:lnTo>
                  <a:lnTo>
                    <a:pt x="334" y="36"/>
                  </a:lnTo>
                  <a:lnTo>
                    <a:pt x="393" y="28"/>
                  </a:lnTo>
                  <a:lnTo>
                    <a:pt x="453" y="20"/>
                  </a:lnTo>
                  <a:lnTo>
                    <a:pt x="519" y="15"/>
                  </a:lnTo>
                  <a:lnTo>
                    <a:pt x="587" y="10"/>
                  </a:lnTo>
                  <a:lnTo>
                    <a:pt x="656" y="6"/>
                  </a:lnTo>
                  <a:lnTo>
                    <a:pt x="727" y="2"/>
                  </a:lnTo>
                  <a:lnTo>
                    <a:pt x="799" y="0"/>
                  </a:lnTo>
                  <a:lnTo>
                    <a:pt x="1018" y="0"/>
                  </a:lnTo>
                  <a:lnTo>
                    <a:pt x="1089" y="2"/>
                  </a:lnTo>
                  <a:lnTo>
                    <a:pt x="1160" y="6"/>
                  </a:lnTo>
                  <a:lnTo>
                    <a:pt x="1231" y="10"/>
                  </a:lnTo>
                  <a:lnTo>
                    <a:pt x="1298" y="15"/>
                  </a:lnTo>
                  <a:lnTo>
                    <a:pt x="1362" y="20"/>
                  </a:lnTo>
                  <a:lnTo>
                    <a:pt x="1424" y="28"/>
                  </a:lnTo>
                  <a:lnTo>
                    <a:pt x="1483" y="36"/>
                  </a:lnTo>
                  <a:lnTo>
                    <a:pt x="1538" y="44"/>
                  </a:lnTo>
                  <a:lnTo>
                    <a:pt x="1587" y="55"/>
                  </a:lnTo>
                  <a:lnTo>
                    <a:pt x="1634" y="63"/>
                  </a:lnTo>
                  <a:lnTo>
                    <a:pt x="1675" y="75"/>
                  </a:lnTo>
                  <a:lnTo>
                    <a:pt x="1713" y="86"/>
                  </a:lnTo>
                  <a:lnTo>
                    <a:pt x="1743" y="98"/>
                  </a:lnTo>
                  <a:lnTo>
                    <a:pt x="1768" y="110"/>
                  </a:lnTo>
                  <a:lnTo>
                    <a:pt x="1789" y="122"/>
                  </a:lnTo>
                  <a:lnTo>
                    <a:pt x="1805" y="134"/>
                  </a:lnTo>
                  <a:lnTo>
                    <a:pt x="1813" y="147"/>
                  </a:lnTo>
                  <a:lnTo>
                    <a:pt x="1815" y="160"/>
                  </a:lnTo>
                  <a:lnTo>
                    <a:pt x="1813" y="173"/>
                  </a:lnTo>
                  <a:lnTo>
                    <a:pt x="1805" y="187"/>
                  </a:lnTo>
                  <a:lnTo>
                    <a:pt x="1789" y="200"/>
                  </a:lnTo>
                  <a:lnTo>
                    <a:pt x="1768" y="212"/>
                  </a:lnTo>
                  <a:lnTo>
                    <a:pt x="1743" y="224"/>
                  </a:lnTo>
                  <a:lnTo>
                    <a:pt x="1713" y="236"/>
                  </a:lnTo>
                  <a:lnTo>
                    <a:pt x="1675" y="248"/>
                  </a:lnTo>
                  <a:lnTo>
                    <a:pt x="1634" y="258"/>
                  </a:lnTo>
                  <a:lnTo>
                    <a:pt x="1587" y="268"/>
                  </a:lnTo>
                  <a:lnTo>
                    <a:pt x="1538" y="278"/>
                  </a:lnTo>
                  <a:lnTo>
                    <a:pt x="1483" y="286"/>
                  </a:lnTo>
                  <a:lnTo>
                    <a:pt x="1424" y="293"/>
                  </a:lnTo>
                  <a:lnTo>
                    <a:pt x="1362" y="301"/>
                  </a:lnTo>
                  <a:lnTo>
                    <a:pt x="1298" y="307"/>
                  </a:lnTo>
                  <a:lnTo>
                    <a:pt x="1231" y="312"/>
                  </a:lnTo>
                  <a:lnTo>
                    <a:pt x="1160" y="315"/>
                  </a:lnTo>
                  <a:lnTo>
                    <a:pt x="1089" y="319"/>
                  </a:lnTo>
                  <a:lnTo>
                    <a:pt x="1018" y="321"/>
                  </a:lnTo>
                  <a:lnTo>
                    <a:pt x="799" y="321"/>
                  </a:lnTo>
                  <a:lnTo>
                    <a:pt x="727" y="319"/>
                  </a:lnTo>
                  <a:lnTo>
                    <a:pt x="656" y="315"/>
                  </a:lnTo>
                  <a:lnTo>
                    <a:pt x="587" y="312"/>
                  </a:lnTo>
                  <a:lnTo>
                    <a:pt x="519" y="307"/>
                  </a:lnTo>
                  <a:lnTo>
                    <a:pt x="453" y="301"/>
                  </a:lnTo>
                  <a:lnTo>
                    <a:pt x="393" y="293"/>
                  </a:lnTo>
                  <a:lnTo>
                    <a:pt x="334" y="286"/>
                  </a:lnTo>
                  <a:lnTo>
                    <a:pt x="280" y="278"/>
                  </a:lnTo>
                  <a:lnTo>
                    <a:pt x="229" y="268"/>
                  </a:lnTo>
                  <a:lnTo>
                    <a:pt x="183" y="258"/>
                  </a:lnTo>
                  <a:lnTo>
                    <a:pt x="141" y="248"/>
                  </a:lnTo>
                  <a:lnTo>
                    <a:pt x="105" y="236"/>
                  </a:lnTo>
                  <a:lnTo>
                    <a:pt x="73" y="224"/>
                  </a:lnTo>
                  <a:lnTo>
                    <a:pt x="46" y="212"/>
                  </a:lnTo>
                  <a:lnTo>
                    <a:pt x="27" y="200"/>
                  </a:lnTo>
                  <a:lnTo>
                    <a:pt x="13" y="187"/>
                  </a:lnTo>
                  <a:lnTo>
                    <a:pt x="3" y="173"/>
                  </a:lnTo>
                  <a:lnTo>
                    <a:pt x="0" y="160"/>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84"/>
            <p:cNvSpPr>
              <a:spLocks/>
            </p:cNvSpPr>
            <p:nvPr/>
          </p:nvSpPr>
          <p:spPr bwMode="auto">
            <a:xfrm>
              <a:off x="12337" y="7199"/>
              <a:ext cx="1815" cy="326"/>
            </a:xfrm>
            <a:custGeom>
              <a:avLst/>
              <a:gdLst/>
              <a:ahLst/>
              <a:cxnLst>
                <a:cxn ang="0">
                  <a:pos x="0" y="163"/>
                </a:cxn>
                <a:cxn ang="0">
                  <a:pos x="13" y="188"/>
                </a:cxn>
                <a:cxn ang="0">
                  <a:pos x="46" y="214"/>
                </a:cxn>
                <a:cxn ang="0">
                  <a:pos x="105" y="237"/>
                </a:cxn>
                <a:cxn ang="0">
                  <a:pos x="183" y="260"/>
                </a:cxn>
                <a:cxn ang="0">
                  <a:pos x="280" y="280"/>
                </a:cxn>
                <a:cxn ang="0">
                  <a:pos x="393" y="296"/>
                </a:cxn>
                <a:cxn ang="0">
                  <a:pos x="519" y="309"/>
                </a:cxn>
                <a:cxn ang="0">
                  <a:pos x="656" y="319"/>
                </a:cxn>
                <a:cxn ang="0">
                  <a:pos x="799" y="323"/>
                </a:cxn>
                <a:cxn ang="0">
                  <a:pos x="945" y="325"/>
                </a:cxn>
                <a:cxn ang="0">
                  <a:pos x="1089" y="321"/>
                </a:cxn>
                <a:cxn ang="0">
                  <a:pos x="1231" y="315"/>
                </a:cxn>
                <a:cxn ang="0">
                  <a:pos x="1362" y="303"/>
                </a:cxn>
                <a:cxn ang="0">
                  <a:pos x="1483" y="289"/>
                </a:cxn>
                <a:cxn ang="0">
                  <a:pos x="1587" y="271"/>
                </a:cxn>
                <a:cxn ang="0">
                  <a:pos x="1675" y="250"/>
                </a:cxn>
                <a:cxn ang="0">
                  <a:pos x="1743" y="226"/>
                </a:cxn>
                <a:cxn ang="0">
                  <a:pos x="1789" y="201"/>
                </a:cxn>
                <a:cxn ang="0">
                  <a:pos x="1813" y="175"/>
                </a:cxn>
                <a:cxn ang="0">
                  <a:pos x="1813" y="150"/>
                </a:cxn>
                <a:cxn ang="0">
                  <a:pos x="1789" y="123"/>
                </a:cxn>
                <a:cxn ang="0">
                  <a:pos x="1743" y="99"/>
                </a:cxn>
                <a:cxn ang="0">
                  <a:pos x="1675" y="75"/>
                </a:cxn>
                <a:cxn ang="0">
                  <a:pos x="1587" y="55"/>
                </a:cxn>
                <a:cxn ang="0">
                  <a:pos x="1483" y="37"/>
                </a:cxn>
                <a:cxn ang="0">
                  <a:pos x="1362" y="21"/>
                </a:cxn>
                <a:cxn ang="0">
                  <a:pos x="1231" y="10"/>
                </a:cxn>
                <a:cxn ang="0">
                  <a:pos x="1089" y="3"/>
                </a:cxn>
                <a:cxn ang="0">
                  <a:pos x="945" y="0"/>
                </a:cxn>
                <a:cxn ang="0">
                  <a:pos x="799" y="1"/>
                </a:cxn>
                <a:cxn ang="0">
                  <a:pos x="656" y="7"/>
                </a:cxn>
                <a:cxn ang="0">
                  <a:pos x="519" y="15"/>
                </a:cxn>
                <a:cxn ang="0">
                  <a:pos x="393" y="30"/>
                </a:cxn>
                <a:cxn ang="0">
                  <a:pos x="280" y="45"/>
                </a:cxn>
                <a:cxn ang="0">
                  <a:pos x="183" y="66"/>
                </a:cxn>
                <a:cxn ang="0">
                  <a:pos x="105" y="87"/>
                </a:cxn>
                <a:cxn ang="0">
                  <a:pos x="46" y="111"/>
                </a:cxn>
                <a:cxn ang="0">
                  <a:pos x="13" y="136"/>
                </a:cxn>
                <a:cxn ang="0">
                  <a:pos x="0" y="163"/>
                </a:cxn>
              </a:cxnLst>
              <a:rect l="0" t="0" r="r" b="b"/>
              <a:pathLst>
                <a:path w="1815" h="326">
                  <a:moveTo>
                    <a:pt x="0" y="163"/>
                  </a:moveTo>
                  <a:lnTo>
                    <a:pt x="0" y="163"/>
                  </a:lnTo>
                  <a:lnTo>
                    <a:pt x="3" y="175"/>
                  </a:lnTo>
                  <a:lnTo>
                    <a:pt x="13" y="188"/>
                  </a:lnTo>
                  <a:lnTo>
                    <a:pt x="27" y="201"/>
                  </a:lnTo>
                  <a:lnTo>
                    <a:pt x="46" y="214"/>
                  </a:lnTo>
                  <a:lnTo>
                    <a:pt x="73" y="226"/>
                  </a:lnTo>
                  <a:lnTo>
                    <a:pt x="105" y="237"/>
                  </a:lnTo>
                  <a:lnTo>
                    <a:pt x="141" y="250"/>
                  </a:lnTo>
                  <a:lnTo>
                    <a:pt x="183" y="260"/>
                  </a:lnTo>
                  <a:lnTo>
                    <a:pt x="229" y="271"/>
                  </a:lnTo>
                  <a:lnTo>
                    <a:pt x="280" y="280"/>
                  </a:lnTo>
                  <a:lnTo>
                    <a:pt x="334" y="289"/>
                  </a:lnTo>
                  <a:lnTo>
                    <a:pt x="393" y="296"/>
                  </a:lnTo>
                  <a:lnTo>
                    <a:pt x="453" y="303"/>
                  </a:lnTo>
                  <a:lnTo>
                    <a:pt x="519" y="309"/>
                  </a:lnTo>
                  <a:lnTo>
                    <a:pt x="587" y="315"/>
                  </a:lnTo>
                  <a:lnTo>
                    <a:pt x="656" y="319"/>
                  </a:lnTo>
                  <a:lnTo>
                    <a:pt x="727" y="321"/>
                  </a:lnTo>
                  <a:lnTo>
                    <a:pt x="799" y="323"/>
                  </a:lnTo>
                  <a:lnTo>
                    <a:pt x="871" y="325"/>
                  </a:lnTo>
                  <a:lnTo>
                    <a:pt x="945" y="325"/>
                  </a:lnTo>
                  <a:lnTo>
                    <a:pt x="1018" y="323"/>
                  </a:lnTo>
                  <a:lnTo>
                    <a:pt x="1089" y="321"/>
                  </a:lnTo>
                  <a:lnTo>
                    <a:pt x="1160" y="319"/>
                  </a:lnTo>
                  <a:lnTo>
                    <a:pt x="1231" y="315"/>
                  </a:lnTo>
                  <a:lnTo>
                    <a:pt x="1298" y="309"/>
                  </a:lnTo>
                  <a:lnTo>
                    <a:pt x="1362" y="303"/>
                  </a:lnTo>
                  <a:lnTo>
                    <a:pt x="1424" y="296"/>
                  </a:lnTo>
                  <a:lnTo>
                    <a:pt x="1483" y="289"/>
                  </a:lnTo>
                  <a:lnTo>
                    <a:pt x="1538" y="280"/>
                  </a:lnTo>
                  <a:lnTo>
                    <a:pt x="1587" y="271"/>
                  </a:lnTo>
                  <a:lnTo>
                    <a:pt x="1634" y="260"/>
                  </a:lnTo>
                  <a:lnTo>
                    <a:pt x="1675" y="250"/>
                  </a:lnTo>
                  <a:lnTo>
                    <a:pt x="1713" y="237"/>
                  </a:lnTo>
                  <a:lnTo>
                    <a:pt x="1743" y="226"/>
                  </a:lnTo>
                  <a:lnTo>
                    <a:pt x="1768" y="214"/>
                  </a:lnTo>
                  <a:lnTo>
                    <a:pt x="1789" y="201"/>
                  </a:lnTo>
                  <a:lnTo>
                    <a:pt x="1805" y="188"/>
                  </a:lnTo>
                  <a:lnTo>
                    <a:pt x="1813" y="175"/>
                  </a:lnTo>
                  <a:lnTo>
                    <a:pt x="1815" y="163"/>
                  </a:lnTo>
                  <a:lnTo>
                    <a:pt x="1813" y="150"/>
                  </a:lnTo>
                  <a:lnTo>
                    <a:pt x="1805" y="136"/>
                  </a:lnTo>
                  <a:lnTo>
                    <a:pt x="1789" y="123"/>
                  </a:lnTo>
                  <a:lnTo>
                    <a:pt x="1768" y="111"/>
                  </a:lnTo>
                  <a:lnTo>
                    <a:pt x="1743" y="99"/>
                  </a:lnTo>
                  <a:lnTo>
                    <a:pt x="1713" y="87"/>
                  </a:lnTo>
                  <a:lnTo>
                    <a:pt x="1675" y="75"/>
                  </a:lnTo>
                  <a:lnTo>
                    <a:pt x="1634" y="66"/>
                  </a:lnTo>
                  <a:lnTo>
                    <a:pt x="1587" y="55"/>
                  </a:lnTo>
                  <a:lnTo>
                    <a:pt x="1538" y="45"/>
                  </a:lnTo>
                  <a:lnTo>
                    <a:pt x="1483" y="37"/>
                  </a:lnTo>
                  <a:lnTo>
                    <a:pt x="1424" y="30"/>
                  </a:lnTo>
                  <a:lnTo>
                    <a:pt x="1362" y="21"/>
                  </a:lnTo>
                  <a:lnTo>
                    <a:pt x="1298" y="15"/>
                  </a:lnTo>
                  <a:lnTo>
                    <a:pt x="1231" y="10"/>
                  </a:lnTo>
                  <a:lnTo>
                    <a:pt x="1160" y="7"/>
                  </a:lnTo>
                  <a:lnTo>
                    <a:pt x="1089" y="3"/>
                  </a:lnTo>
                  <a:lnTo>
                    <a:pt x="1018" y="1"/>
                  </a:lnTo>
                  <a:lnTo>
                    <a:pt x="945" y="0"/>
                  </a:lnTo>
                  <a:lnTo>
                    <a:pt x="871" y="0"/>
                  </a:lnTo>
                  <a:lnTo>
                    <a:pt x="799" y="1"/>
                  </a:lnTo>
                  <a:lnTo>
                    <a:pt x="727" y="3"/>
                  </a:lnTo>
                  <a:lnTo>
                    <a:pt x="656" y="7"/>
                  </a:lnTo>
                  <a:lnTo>
                    <a:pt x="587" y="10"/>
                  </a:lnTo>
                  <a:lnTo>
                    <a:pt x="519" y="15"/>
                  </a:lnTo>
                  <a:lnTo>
                    <a:pt x="453" y="21"/>
                  </a:lnTo>
                  <a:lnTo>
                    <a:pt x="393" y="30"/>
                  </a:lnTo>
                  <a:lnTo>
                    <a:pt x="334" y="37"/>
                  </a:lnTo>
                  <a:lnTo>
                    <a:pt x="280" y="45"/>
                  </a:lnTo>
                  <a:lnTo>
                    <a:pt x="229" y="55"/>
                  </a:lnTo>
                  <a:lnTo>
                    <a:pt x="183" y="66"/>
                  </a:lnTo>
                  <a:lnTo>
                    <a:pt x="141" y="75"/>
                  </a:lnTo>
                  <a:lnTo>
                    <a:pt x="105" y="87"/>
                  </a:lnTo>
                  <a:lnTo>
                    <a:pt x="73" y="99"/>
                  </a:lnTo>
                  <a:lnTo>
                    <a:pt x="46" y="111"/>
                  </a:lnTo>
                  <a:lnTo>
                    <a:pt x="27" y="123"/>
                  </a:lnTo>
                  <a:lnTo>
                    <a:pt x="13" y="136"/>
                  </a:lnTo>
                  <a:lnTo>
                    <a:pt x="3" y="150"/>
                  </a:lnTo>
                  <a:lnTo>
                    <a:pt x="0" y="163"/>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85"/>
            <p:cNvSpPr>
              <a:spLocks/>
            </p:cNvSpPr>
            <p:nvPr/>
          </p:nvSpPr>
          <p:spPr bwMode="auto">
            <a:xfrm>
              <a:off x="12337" y="7199"/>
              <a:ext cx="1815" cy="326"/>
            </a:xfrm>
            <a:custGeom>
              <a:avLst/>
              <a:gdLst/>
              <a:ahLst/>
              <a:cxnLst>
                <a:cxn ang="0">
                  <a:pos x="3" y="150"/>
                </a:cxn>
                <a:cxn ang="0">
                  <a:pos x="27" y="123"/>
                </a:cxn>
                <a:cxn ang="0">
                  <a:pos x="73" y="99"/>
                </a:cxn>
                <a:cxn ang="0">
                  <a:pos x="141" y="75"/>
                </a:cxn>
                <a:cxn ang="0">
                  <a:pos x="229" y="55"/>
                </a:cxn>
                <a:cxn ang="0">
                  <a:pos x="334" y="37"/>
                </a:cxn>
                <a:cxn ang="0">
                  <a:pos x="453" y="21"/>
                </a:cxn>
                <a:cxn ang="0">
                  <a:pos x="587" y="10"/>
                </a:cxn>
                <a:cxn ang="0">
                  <a:pos x="727" y="3"/>
                </a:cxn>
                <a:cxn ang="0">
                  <a:pos x="871" y="0"/>
                </a:cxn>
                <a:cxn ang="0">
                  <a:pos x="1018" y="1"/>
                </a:cxn>
                <a:cxn ang="0">
                  <a:pos x="1160" y="7"/>
                </a:cxn>
                <a:cxn ang="0">
                  <a:pos x="1298" y="15"/>
                </a:cxn>
                <a:cxn ang="0">
                  <a:pos x="1424" y="30"/>
                </a:cxn>
                <a:cxn ang="0">
                  <a:pos x="1538" y="45"/>
                </a:cxn>
                <a:cxn ang="0">
                  <a:pos x="1634" y="66"/>
                </a:cxn>
                <a:cxn ang="0">
                  <a:pos x="1713" y="87"/>
                </a:cxn>
                <a:cxn ang="0">
                  <a:pos x="1768" y="111"/>
                </a:cxn>
                <a:cxn ang="0">
                  <a:pos x="1805" y="136"/>
                </a:cxn>
                <a:cxn ang="0">
                  <a:pos x="1815" y="163"/>
                </a:cxn>
                <a:cxn ang="0">
                  <a:pos x="1805" y="188"/>
                </a:cxn>
                <a:cxn ang="0">
                  <a:pos x="1768" y="214"/>
                </a:cxn>
                <a:cxn ang="0">
                  <a:pos x="1713" y="237"/>
                </a:cxn>
                <a:cxn ang="0">
                  <a:pos x="1634" y="260"/>
                </a:cxn>
                <a:cxn ang="0">
                  <a:pos x="1538" y="280"/>
                </a:cxn>
                <a:cxn ang="0">
                  <a:pos x="1424" y="296"/>
                </a:cxn>
                <a:cxn ang="0">
                  <a:pos x="1298" y="309"/>
                </a:cxn>
                <a:cxn ang="0">
                  <a:pos x="1160" y="319"/>
                </a:cxn>
                <a:cxn ang="0">
                  <a:pos x="1018" y="323"/>
                </a:cxn>
                <a:cxn ang="0">
                  <a:pos x="871" y="325"/>
                </a:cxn>
                <a:cxn ang="0">
                  <a:pos x="727" y="321"/>
                </a:cxn>
                <a:cxn ang="0">
                  <a:pos x="587" y="315"/>
                </a:cxn>
                <a:cxn ang="0">
                  <a:pos x="453" y="303"/>
                </a:cxn>
                <a:cxn ang="0">
                  <a:pos x="334" y="289"/>
                </a:cxn>
                <a:cxn ang="0">
                  <a:pos x="229" y="271"/>
                </a:cxn>
                <a:cxn ang="0">
                  <a:pos x="141" y="250"/>
                </a:cxn>
                <a:cxn ang="0">
                  <a:pos x="73" y="226"/>
                </a:cxn>
                <a:cxn ang="0">
                  <a:pos x="27" y="201"/>
                </a:cxn>
                <a:cxn ang="0">
                  <a:pos x="3" y="175"/>
                </a:cxn>
              </a:cxnLst>
              <a:rect l="0" t="0" r="r" b="b"/>
              <a:pathLst>
                <a:path w="1815" h="326">
                  <a:moveTo>
                    <a:pt x="0" y="163"/>
                  </a:moveTo>
                  <a:lnTo>
                    <a:pt x="3" y="150"/>
                  </a:lnTo>
                  <a:lnTo>
                    <a:pt x="13" y="136"/>
                  </a:lnTo>
                  <a:lnTo>
                    <a:pt x="27" y="123"/>
                  </a:lnTo>
                  <a:lnTo>
                    <a:pt x="46" y="111"/>
                  </a:lnTo>
                  <a:lnTo>
                    <a:pt x="73" y="99"/>
                  </a:lnTo>
                  <a:lnTo>
                    <a:pt x="105" y="87"/>
                  </a:lnTo>
                  <a:lnTo>
                    <a:pt x="141" y="75"/>
                  </a:lnTo>
                  <a:lnTo>
                    <a:pt x="183" y="66"/>
                  </a:lnTo>
                  <a:lnTo>
                    <a:pt x="229" y="55"/>
                  </a:lnTo>
                  <a:lnTo>
                    <a:pt x="280" y="45"/>
                  </a:lnTo>
                  <a:lnTo>
                    <a:pt x="334" y="37"/>
                  </a:lnTo>
                  <a:lnTo>
                    <a:pt x="393" y="30"/>
                  </a:lnTo>
                  <a:lnTo>
                    <a:pt x="453" y="21"/>
                  </a:lnTo>
                  <a:lnTo>
                    <a:pt x="519" y="15"/>
                  </a:lnTo>
                  <a:lnTo>
                    <a:pt x="587" y="10"/>
                  </a:lnTo>
                  <a:lnTo>
                    <a:pt x="656" y="7"/>
                  </a:lnTo>
                  <a:lnTo>
                    <a:pt x="727" y="3"/>
                  </a:lnTo>
                  <a:lnTo>
                    <a:pt x="799" y="1"/>
                  </a:lnTo>
                  <a:lnTo>
                    <a:pt x="871" y="0"/>
                  </a:lnTo>
                  <a:lnTo>
                    <a:pt x="945" y="0"/>
                  </a:lnTo>
                  <a:lnTo>
                    <a:pt x="1018" y="1"/>
                  </a:lnTo>
                  <a:lnTo>
                    <a:pt x="1089" y="3"/>
                  </a:lnTo>
                  <a:lnTo>
                    <a:pt x="1160" y="7"/>
                  </a:lnTo>
                  <a:lnTo>
                    <a:pt x="1231" y="10"/>
                  </a:lnTo>
                  <a:lnTo>
                    <a:pt x="1298" y="15"/>
                  </a:lnTo>
                  <a:lnTo>
                    <a:pt x="1362" y="21"/>
                  </a:lnTo>
                  <a:lnTo>
                    <a:pt x="1424" y="30"/>
                  </a:lnTo>
                  <a:lnTo>
                    <a:pt x="1483" y="37"/>
                  </a:lnTo>
                  <a:lnTo>
                    <a:pt x="1538" y="45"/>
                  </a:lnTo>
                  <a:lnTo>
                    <a:pt x="1587" y="55"/>
                  </a:lnTo>
                  <a:lnTo>
                    <a:pt x="1634" y="66"/>
                  </a:lnTo>
                  <a:lnTo>
                    <a:pt x="1675" y="75"/>
                  </a:lnTo>
                  <a:lnTo>
                    <a:pt x="1713" y="87"/>
                  </a:lnTo>
                  <a:lnTo>
                    <a:pt x="1743" y="99"/>
                  </a:lnTo>
                  <a:lnTo>
                    <a:pt x="1768" y="111"/>
                  </a:lnTo>
                  <a:lnTo>
                    <a:pt x="1789" y="123"/>
                  </a:lnTo>
                  <a:lnTo>
                    <a:pt x="1805" y="136"/>
                  </a:lnTo>
                  <a:lnTo>
                    <a:pt x="1813" y="150"/>
                  </a:lnTo>
                  <a:lnTo>
                    <a:pt x="1815" y="163"/>
                  </a:lnTo>
                  <a:lnTo>
                    <a:pt x="1813" y="175"/>
                  </a:lnTo>
                  <a:lnTo>
                    <a:pt x="1805" y="188"/>
                  </a:lnTo>
                  <a:lnTo>
                    <a:pt x="1789" y="201"/>
                  </a:lnTo>
                  <a:lnTo>
                    <a:pt x="1768" y="214"/>
                  </a:lnTo>
                  <a:lnTo>
                    <a:pt x="1743" y="226"/>
                  </a:lnTo>
                  <a:lnTo>
                    <a:pt x="1713" y="237"/>
                  </a:lnTo>
                  <a:lnTo>
                    <a:pt x="1675" y="250"/>
                  </a:lnTo>
                  <a:lnTo>
                    <a:pt x="1634" y="260"/>
                  </a:lnTo>
                  <a:lnTo>
                    <a:pt x="1587" y="271"/>
                  </a:lnTo>
                  <a:lnTo>
                    <a:pt x="1538" y="280"/>
                  </a:lnTo>
                  <a:lnTo>
                    <a:pt x="1483" y="289"/>
                  </a:lnTo>
                  <a:lnTo>
                    <a:pt x="1424" y="296"/>
                  </a:lnTo>
                  <a:lnTo>
                    <a:pt x="1362" y="303"/>
                  </a:lnTo>
                  <a:lnTo>
                    <a:pt x="1298" y="309"/>
                  </a:lnTo>
                  <a:lnTo>
                    <a:pt x="1231" y="315"/>
                  </a:lnTo>
                  <a:lnTo>
                    <a:pt x="1160" y="319"/>
                  </a:lnTo>
                  <a:lnTo>
                    <a:pt x="1089" y="321"/>
                  </a:lnTo>
                  <a:lnTo>
                    <a:pt x="1018" y="323"/>
                  </a:lnTo>
                  <a:lnTo>
                    <a:pt x="945" y="325"/>
                  </a:lnTo>
                  <a:lnTo>
                    <a:pt x="871" y="325"/>
                  </a:lnTo>
                  <a:lnTo>
                    <a:pt x="799" y="323"/>
                  </a:lnTo>
                  <a:lnTo>
                    <a:pt x="727" y="321"/>
                  </a:lnTo>
                  <a:lnTo>
                    <a:pt x="656" y="319"/>
                  </a:lnTo>
                  <a:lnTo>
                    <a:pt x="587" y="315"/>
                  </a:lnTo>
                  <a:lnTo>
                    <a:pt x="519" y="309"/>
                  </a:lnTo>
                  <a:lnTo>
                    <a:pt x="453" y="303"/>
                  </a:lnTo>
                  <a:lnTo>
                    <a:pt x="393" y="296"/>
                  </a:lnTo>
                  <a:lnTo>
                    <a:pt x="334" y="289"/>
                  </a:lnTo>
                  <a:lnTo>
                    <a:pt x="280" y="280"/>
                  </a:lnTo>
                  <a:lnTo>
                    <a:pt x="229" y="271"/>
                  </a:lnTo>
                  <a:lnTo>
                    <a:pt x="183" y="260"/>
                  </a:lnTo>
                  <a:lnTo>
                    <a:pt x="141" y="250"/>
                  </a:lnTo>
                  <a:lnTo>
                    <a:pt x="105" y="237"/>
                  </a:lnTo>
                  <a:lnTo>
                    <a:pt x="73" y="226"/>
                  </a:lnTo>
                  <a:lnTo>
                    <a:pt x="46" y="214"/>
                  </a:lnTo>
                  <a:lnTo>
                    <a:pt x="27" y="201"/>
                  </a:lnTo>
                  <a:lnTo>
                    <a:pt x="13" y="188"/>
                  </a:lnTo>
                  <a:lnTo>
                    <a:pt x="3" y="175"/>
                  </a:lnTo>
                  <a:lnTo>
                    <a:pt x="0" y="163"/>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86"/>
            <p:cNvSpPr>
              <a:spLocks/>
            </p:cNvSpPr>
            <p:nvPr/>
          </p:nvSpPr>
          <p:spPr bwMode="auto">
            <a:xfrm>
              <a:off x="12337" y="7119"/>
              <a:ext cx="1815" cy="323"/>
            </a:xfrm>
            <a:custGeom>
              <a:avLst/>
              <a:gdLst/>
              <a:ahLst/>
              <a:cxnLst>
                <a:cxn ang="0">
                  <a:pos x="0" y="161"/>
                </a:cxn>
                <a:cxn ang="0">
                  <a:pos x="13" y="187"/>
                </a:cxn>
                <a:cxn ang="0">
                  <a:pos x="46" y="213"/>
                </a:cxn>
                <a:cxn ang="0">
                  <a:pos x="105" y="237"/>
                </a:cxn>
                <a:cxn ang="0">
                  <a:pos x="183" y="259"/>
                </a:cxn>
                <a:cxn ang="0">
                  <a:pos x="280" y="279"/>
                </a:cxn>
                <a:cxn ang="0">
                  <a:pos x="393" y="295"/>
                </a:cxn>
                <a:cxn ang="0">
                  <a:pos x="519" y="308"/>
                </a:cxn>
                <a:cxn ang="0">
                  <a:pos x="656" y="316"/>
                </a:cxn>
                <a:cxn ang="0">
                  <a:pos x="799" y="321"/>
                </a:cxn>
                <a:cxn ang="0">
                  <a:pos x="945" y="322"/>
                </a:cxn>
                <a:cxn ang="0">
                  <a:pos x="1089" y="320"/>
                </a:cxn>
                <a:cxn ang="0">
                  <a:pos x="1231" y="313"/>
                </a:cxn>
                <a:cxn ang="0">
                  <a:pos x="1362" y="301"/>
                </a:cxn>
                <a:cxn ang="0">
                  <a:pos x="1483" y="286"/>
                </a:cxn>
                <a:cxn ang="0">
                  <a:pos x="1587" y="268"/>
                </a:cxn>
                <a:cxn ang="0">
                  <a:pos x="1675" y="248"/>
                </a:cxn>
                <a:cxn ang="0">
                  <a:pos x="1743" y="225"/>
                </a:cxn>
                <a:cxn ang="0">
                  <a:pos x="1789" y="200"/>
                </a:cxn>
                <a:cxn ang="0">
                  <a:pos x="1813" y="175"/>
                </a:cxn>
                <a:cxn ang="0">
                  <a:pos x="1813" y="148"/>
                </a:cxn>
                <a:cxn ang="0">
                  <a:pos x="1789" y="123"/>
                </a:cxn>
                <a:cxn ang="0">
                  <a:pos x="1743" y="99"/>
                </a:cxn>
                <a:cxn ang="0">
                  <a:pos x="1675" y="75"/>
                </a:cxn>
                <a:cxn ang="0">
                  <a:pos x="1587" y="55"/>
                </a:cxn>
                <a:cxn ang="0">
                  <a:pos x="1483" y="37"/>
                </a:cxn>
                <a:cxn ang="0">
                  <a:pos x="1362" y="22"/>
                </a:cxn>
                <a:cxn ang="0">
                  <a:pos x="1231" y="11"/>
                </a:cxn>
                <a:cxn ang="0">
                  <a:pos x="1089" y="3"/>
                </a:cxn>
                <a:cxn ang="0">
                  <a:pos x="945" y="0"/>
                </a:cxn>
                <a:cxn ang="0">
                  <a:pos x="799" y="2"/>
                </a:cxn>
                <a:cxn ang="0">
                  <a:pos x="656" y="7"/>
                </a:cxn>
                <a:cxn ang="0">
                  <a:pos x="519" y="16"/>
                </a:cxn>
                <a:cxn ang="0">
                  <a:pos x="393" y="30"/>
                </a:cxn>
                <a:cxn ang="0">
                  <a:pos x="280" y="45"/>
                </a:cxn>
                <a:cxn ang="0">
                  <a:pos x="183" y="64"/>
                </a:cxn>
                <a:cxn ang="0">
                  <a:pos x="105" y="87"/>
                </a:cxn>
                <a:cxn ang="0">
                  <a:pos x="46" y="111"/>
                </a:cxn>
                <a:cxn ang="0">
                  <a:pos x="13" y="136"/>
                </a:cxn>
                <a:cxn ang="0">
                  <a:pos x="0" y="161"/>
                </a:cxn>
              </a:cxnLst>
              <a:rect l="0" t="0" r="r" b="b"/>
              <a:pathLst>
                <a:path w="1815" h="323">
                  <a:moveTo>
                    <a:pt x="0" y="161"/>
                  </a:moveTo>
                  <a:lnTo>
                    <a:pt x="0" y="161"/>
                  </a:lnTo>
                  <a:lnTo>
                    <a:pt x="3" y="175"/>
                  </a:lnTo>
                  <a:lnTo>
                    <a:pt x="13" y="187"/>
                  </a:lnTo>
                  <a:lnTo>
                    <a:pt x="27" y="200"/>
                  </a:lnTo>
                  <a:lnTo>
                    <a:pt x="46" y="213"/>
                  </a:lnTo>
                  <a:lnTo>
                    <a:pt x="73" y="225"/>
                  </a:lnTo>
                  <a:lnTo>
                    <a:pt x="105" y="237"/>
                  </a:lnTo>
                  <a:lnTo>
                    <a:pt x="141" y="248"/>
                  </a:lnTo>
                  <a:lnTo>
                    <a:pt x="183" y="259"/>
                  </a:lnTo>
                  <a:lnTo>
                    <a:pt x="229" y="268"/>
                  </a:lnTo>
                  <a:lnTo>
                    <a:pt x="280" y="279"/>
                  </a:lnTo>
                  <a:lnTo>
                    <a:pt x="334" y="286"/>
                  </a:lnTo>
                  <a:lnTo>
                    <a:pt x="393" y="295"/>
                  </a:lnTo>
                  <a:lnTo>
                    <a:pt x="453" y="301"/>
                  </a:lnTo>
                  <a:lnTo>
                    <a:pt x="519" y="308"/>
                  </a:lnTo>
                  <a:lnTo>
                    <a:pt x="587" y="313"/>
                  </a:lnTo>
                  <a:lnTo>
                    <a:pt x="656" y="316"/>
                  </a:lnTo>
                  <a:lnTo>
                    <a:pt x="727" y="320"/>
                  </a:lnTo>
                  <a:lnTo>
                    <a:pt x="799" y="321"/>
                  </a:lnTo>
                  <a:lnTo>
                    <a:pt x="871" y="322"/>
                  </a:lnTo>
                  <a:lnTo>
                    <a:pt x="945" y="322"/>
                  </a:lnTo>
                  <a:lnTo>
                    <a:pt x="1018" y="321"/>
                  </a:lnTo>
                  <a:lnTo>
                    <a:pt x="1089" y="320"/>
                  </a:lnTo>
                  <a:lnTo>
                    <a:pt x="1160" y="316"/>
                  </a:lnTo>
                  <a:lnTo>
                    <a:pt x="1231" y="313"/>
                  </a:lnTo>
                  <a:lnTo>
                    <a:pt x="1298" y="308"/>
                  </a:lnTo>
                  <a:lnTo>
                    <a:pt x="1362" y="301"/>
                  </a:lnTo>
                  <a:lnTo>
                    <a:pt x="1424" y="295"/>
                  </a:lnTo>
                  <a:lnTo>
                    <a:pt x="1483" y="286"/>
                  </a:lnTo>
                  <a:lnTo>
                    <a:pt x="1538" y="279"/>
                  </a:lnTo>
                  <a:lnTo>
                    <a:pt x="1587" y="268"/>
                  </a:lnTo>
                  <a:lnTo>
                    <a:pt x="1634" y="259"/>
                  </a:lnTo>
                  <a:lnTo>
                    <a:pt x="1675" y="248"/>
                  </a:lnTo>
                  <a:lnTo>
                    <a:pt x="1713" y="237"/>
                  </a:lnTo>
                  <a:lnTo>
                    <a:pt x="1743" y="225"/>
                  </a:lnTo>
                  <a:lnTo>
                    <a:pt x="1768" y="213"/>
                  </a:lnTo>
                  <a:lnTo>
                    <a:pt x="1789" y="200"/>
                  </a:lnTo>
                  <a:lnTo>
                    <a:pt x="1805" y="187"/>
                  </a:lnTo>
                  <a:lnTo>
                    <a:pt x="1813" y="175"/>
                  </a:lnTo>
                  <a:lnTo>
                    <a:pt x="1815" y="161"/>
                  </a:lnTo>
                  <a:lnTo>
                    <a:pt x="1813" y="148"/>
                  </a:lnTo>
                  <a:lnTo>
                    <a:pt x="1805" y="136"/>
                  </a:lnTo>
                  <a:lnTo>
                    <a:pt x="1789" y="123"/>
                  </a:lnTo>
                  <a:lnTo>
                    <a:pt x="1768" y="111"/>
                  </a:lnTo>
                  <a:lnTo>
                    <a:pt x="1743" y="99"/>
                  </a:lnTo>
                  <a:lnTo>
                    <a:pt x="1713" y="87"/>
                  </a:lnTo>
                  <a:lnTo>
                    <a:pt x="1675" y="75"/>
                  </a:lnTo>
                  <a:lnTo>
                    <a:pt x="1634" y="64"/>
                  </a:lnTo>
                  <a:lnTo>
                    <a:pt x="1587" y="55"/>
                  </a:lnTo>
                  <a:lnTo>
                    <a:pt x="1538" y="45"/>
                  </a:lnTo>
                  <a:lnTo>
                    <a:pt x="1483" y="37"/>
                  </a:lnTo>
                  <a:lnTo>
                    <a:pt x="1424" y="30"/>
                  </a:lnTo>
                  <a:lnTo>
                    <a:pt x="1362" y="22"/>
                  </a:lnTo>
                  <a:lnTo>
                    <a:pt x="1298" y="16"/>
                  </a:lnTo>
                  <a:lnTo>
                    <a:pt x="1231" y="11"/>
                  </a:lnTo>
                  <a:lnTo>
                    <a:pt x="1160" y="7"/>
                  </a:lnTo>
                  <a:lnTo>
                    <a:pt x="1089" y="3"/>
                  </a:lnTo>
                  <a:lnTo>
                    <a:pt x="1018" y="2"/>
                  </a:lnTo>
                  <a:lnTo>
                    <a:pt x="945" y="0"/>
                  </a:lnTo>
                  <a:lnTo>
                    <a:pt x="871" y="0"/>
                  </a:lnTo>
                  <a:lnTo>
                    <a:pt x="799" y="2"/>
                  </a:lnTo>
                  <a:lnTo>
                    <a:pt x="727" y="3"/>
                  </a:lnTo>
                  <a:lnTo>
                    <a:pt x="656" y="7"/>
                  </a:lnTo>
                  <a:lnTo>
                    <a:pt x="587" y="11"/>
                  </a:lnTo>
                  <a:lnTo>
                    <a:pt x="519" y="16"/>
                  </a:lnTo>
                  <a:lnTo>
                    <a:pt x="453" y="22"/>
                  </a:lnTo>
                  <a:lnTo>
                    <a:pt x="393" y="30"/>
                  </a:lnTo>
                  <a:lnTo>
                    <a:pt x="334" y="37"/>
                  </a:lnTo>
                  <a:lnTo>
                    <a:pt x="280" y="45"/>
                  </a:lnTo>
                  <a:lnTo>
                    <a:pt x="229" y="55"/>
                  </a:lnTo>
                  <a:lnTo>
                    <a:pt x="183" y="64"/>
                  </a:lnTo>
                  <a:lnTo>
                    <a:pt x="141" y="75"/>
                  </a:lnTo>
                  <a:lnTo>
                    <a:pt x="105" y="87"/>
                  </a:lnTo>
                  <a:lnTo>
                    <a:pt x="73" y="99"/>
                  </a:lnTo>
                  <a:lnTo>
                    <a:pt x="46" y="111"/>
                  </a:lnTo>
                  <a:lnTo>
                    <a:pt x="27" y="123"/>
                  </a:lnTo>
                  <a:lnTo>
                    <a:pt x="13" y="136"/>
                  </a:lnTo>
                  <a:lnTo>
                    <a:pt x="3" y="148"/>
                  </a:lnTo>
                  <a:lnTo>
                    <a:pt x="0" y="161"/>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87"/>
            <p:cNvSpPr>
              <a:spLocks/>
            </p:cNvSpPr>
            <p:nvPr/>
          </p:nvSpPr>
          <p:spPr bwMode="auto">
            <a:xfrm>
              <a:off x="12337" y="7119"/>
              <a:ext cx="1815" cy="323"/>
            </a:xfrm>
            <a:custGeom>
              <a:avLst/>
              <a:gdLst/>
              <a:ahLst/>
              <a:cxnLst>
                <a:cxn ang="0">
                  <a:pos x="3" y="148"/>
                </a:cxn>
                <a:cxn ang="0">
                  <a:pos x="27" y="123"/>
                </a:cxn>
                <a:cxn ang="0">
                  <a:pos x="73" y="99"/>
                </a:cxn>
                <a:cxn ang="0">
                  <a:pos x="141" y="75"/>
                </a:cxn>
                <a:cxn ang="0">
                  <a:pos x="229" y="55"/>
                </a:cxn>
                <a:cxn ang="0">
                  <a:pos x="334" y="37"/>
                </a:cxn>
                <a:cxn ang="0">
                  <a:pos x="453" y="22"/>
                </a:cxn>
                <a:cxn ang="0">
                  <a:pos x="587" y="11"/>
                </a:cxn>
                <a:cxn ang="0">
                  <a:pos x="727" y="3"/>
                </a:cxn>
                <a:cxn ang="0">
                  <a:pos x="871" y="0"/>
                </a:cxn>
                <a:cxn ang="0">
                  <a:pos x="1018" y="2"/>
                </a:cxn>
                <a:cxn ang="0">
                  <a:pos x="1160" y="7"/>
                </a:cxn>
                <a:cxn ang="0">
                  <a:pos x="1298" y="16"/>
                </a:cxn>
                <a:cxn ang="0">
                  <a:pos x="1424" y="30"/>
                </a:cxn>
                <a:cxn ang="0">
                  <a:pos x="1538" y="45"/>
                </a:cxn>
                <a:cxn ang="0">
                  <a:pos x="1634" y="64"/>
                </a:cxn>
                <a:cxn ang="0">
                  <a:pos x="1713" y="87"/>
                </a:cxn>
                <a:cxn ang="0">
                  <a:pos x="1768" y="111"/>
                </a:cxn>
                <a:cxn ang="0">
                  <a:pos x="1805" y="136"/>
                </a:cxn>
                <a:cxn ang="0">
                  <a:pos x="1815" y="161"/>
                </a:cxn>
                <a:cxn ang="0">
                  <a:pos x="1805" y="187"/>
                </a:cxn>
                <a:cxn ang="0">
                  <a:pos x="1768" y="213"/>
                </a:cxn>
                <a:cxn ang="0">
                  <a:pos x="1713" y="237"/>
                </a:cxn>
                <a:cxn ang="0">
                  <a:pos x="1634" y="259"/>
                </a:cxn>
                <a:cxn ang="0">
                  <a:pos x="1538" y="279"/>
                </a:cxn>
                <a:cxn ang="0">
                  <a:pos x="1424" y="295"/>
                </a:cxn>
                <a:cxn ang="0">
                  <a:pos x="1298" y="308"/>
                </a:cxn>
                <a:cxn ang="0">
                  <a:pos x="1160" y="316"/>
                </a:cxn>
                <a:cxn ang="0">
                  <a:pos x="1018" y="321"/>
                </a:cxn>
                <a:cxn ang="0">
                  <a:pos x="871" y="322"/>
                </a:cxn>
                <a:cxn ang="0">
                  <a:pos x="727" y="320"/>
                </a:cxn>
                <a:cxn ang="0">
                  <a:pos x="587" y="313"/>
                </a:cxn>
                <a:cxn ang="0">
                  <a:pos x="453" y="301"/>
                </a:cxn>
                <a:cxn ang="0">
                  <a:pos x="334" y="286"/>
                </a:cxn>
                <a:cxn ang="0">
                  <a:pos x="229" y="268"/>
                </a:cxn>
                <a:cxn ang="0">
                  <a:pos x="141" y="248"/>
                </a:cxn>
                <a:cxn ang="0">
                  <a:pos x="73" y="225"/>
                </a:cxn>
                <a:cxn ang="0">
                  <a:pos x="27" y="200"/>
                </a:cxn>
                <a:cxn ang="0">
                  <a:pos x="3" y="175"/>
                </a:cxn>
              </a:cxnLst>
              <a:rect l="0" t="0" r="r" b="b"/>
              <a:pathLst>
                <a:path w="1815" h="323">
                  <a:moveTo>
                    <a:pt x="0" y="161"/>
                  </a:moveTo>
                  <a:lnTo>
                    <a:pt x="3" y="148"/>
                  </a:lnTo>
                  <a:lnTo>
                    <a:pt x="13" y="136"/>
                  </a:lnTo>
                  <a:lnTo>
                    <a:pt x="27" y="123"/>
                  </a:lnTo>
                  <a:lnTo>
                    <a:pt x="46" y="111"/>
                  </a:lnTo>
                  <a:lnTo>
                    <a:pt x="73" y="99"/>
                  </a:lnTo>
                  <a:lnTo>
                    <a:pt x="105" y="87"/>
                  </a:lnTo>
                  <a:lnTo>
                    <a:pt x="141" y="75"/>
                  </a:lnTo>
                  <a:lnTo>
                    <a:pt x="183" y="64"/>
                  </a:lnTo>
                  <a:lnTo>
                    <a:pt x="229" y="55"/>
                  </a:lnTo>
                  <a:lnTo>
                    <a:pt x="280" y="45"/>
                  </a:lnTo>
                  <a:lnTo>
                    <a:pt x="334" y="37"/>
                  </a:lnTo>
                  <a:lnTo>
                    <a:pt x="393" y="30"/>
                  </a:lnTo>
                  <a:lnTo>
                    <a:pt x="453" y="22"/>
                  </a:lnTo>
                  <a:lnTo>
                    <a:pt x="519" y="16"/>
                  </a:lnTo>
                  <a:lnTo>
                    <a:pt x="587" y="11"/>
                  </a:lnTo>
                  <a:lnTo>
                    <a:pt x="656" y="7"/>
                  </a:lnTo>
                  <a:lnTo>
                    <a:pt x="727" y="3"/>
                  </a:lnTo>
                  <a:lnTo>
                    <a:pt x="799" y="2"/>
                  </a:lnTo>
                  <a:lnTo>
                    <a:pt x="871" y="0"/>
                  </a:lnTo>
                  <a:lnTo>
                    <a:pt x="945" y="0"/>
                  </a:lnTo>
                  <a:lnTo>
                    <a:pt x="1018" y="2"/>
                  </a:lnTo>
                  <a:lnTo>
                    <a:pt x="1089" y="3"/>
                  </a:lnTo>
                  <a:lnTo>
                    <a:pt x="1160" y="7"/>
                  </a:lnTo>
                  <a:lnTo>
                    <a:pt x="1231" y="11"/>
                  </a:lnTo>
                  <a:lnTo>
                    <a:pt x="1298" y="16"/>
                  </a:lnTo>
                  <a:lnTo>
                    <a:pt x="1362" y="22"/>
                  </a:lnTo>
                  <a:lnTo>
                    <a:pt x="1424" y="30"/>
                  </a:lnTo>
                  <a:lnTo>
                    <a:pt x="1483" y="37"/>
                  </a:lnTo>
                  <a:lnTo>
                    <a:pt x="1538" y="45"/>
                  </a:lnTo>
                  <a:lnTo>
                    <a:pt x="1587" y="55"/>
                  </a:lnTo>
                  <a:lnTo>
                    <a:pt x="1634" y="64"/>
                  </a:lnTo>
                  <a:lnTo>
                    <a:pt x="1675" y="75"/>
                  </a:lnTo>
                  <a:lnTo>
                    <a:pt x="1713" y="87"/>
                  </a:lnTo>
                  <a:lnTo>
                    <a:pt x="1743" y="99"/>
                  </a:lnTo>
                  <a:lnTo>
                    <a:pt x="1768" y="111"/>
                  </a:lnTo>
                  <a:lnTo>
                    <a:pt x="1789" y="123"/>
                  </a:lnTo>
                  <a:lnTo>
                    <a:pt x="1805" y="136"/>
                  </a:lnTo>
                  <a:lnTo>
                    <a:pt x="1813" y="148"/>
                  </a:lnTo>
                  <a:lnTo>
                    <a:pt x="1815" y="161"/>
                  </a:lnTo>
                  <a:lnTo>
                    <a:pt x="1813" y="175"/>
                  </a:lnTo>
                  <a:lnTo>
                    <a:pt x="1805" y="187"/>
                  </a:lnTo>
                  <a:lnTo>
                    <a:pt x="1789" y="200"/>
                  </a:lnTo>
                  <a:lnTo>
                    <a:pt x="1768" y="213"/>
                  </a:lnTo>
                  <a:lnTo>
                    <a:pt x="1743" y="225"/>
                  </a:lnTo>
                  <a:lnTo>
                    <a:pt x="1713" y="237"/>
                  </a:lnTo>
                  <a:lnTo>
                    <a:pt x="1675" y="248"/>
                  </a:lnTo>
                  <a:lnTo>
                    <a:pt x="1634" y="259"/>
                  </a:lnTo>
                  <a:lnTo>
                    <a:pt x="1587" y="268"/>
                  </a:lnTo>
                  <a:lnTo>
                    <a:pt x="1538" y="279"/>
                  </a:lnTo>
                  <a:lnTo>
                    <a:pt x="1483" y="286"/>
                  </a:lnTo>
                  <a:lnTo>
                    <a:pt x="1424" y="295"/>
                  </a:lnTo>
                  <a:lnTo>
                    <a:pt x="1362" y="301"/>
                  </a:lnTo>
                  <a:lnTo>
                    <a:pt x="1298" y="308"/>
                  </a:lnTo>
                  <a:lnTo>
                    <a:pt x="1231" y="313"/>
                  </a:lnTo>
                  <a:lnTo>
                    <a:pt x="1160" y="316"/>
                  </a:lnTo>
                  <a:lnTo>
                    <a:pt x="1089" y="320"/>
                  </a:lnTo>
                  <a:lnTo>
                    <a:pt x="1018" y="321"/>
                  </a:lnTo>
                  <a:lnTo>
                    <a:pt x="945" y="322"/>
                  </a:lnTo>
                  <a:lnTo>
                    <a:pt x="871" y="322"/>
                  </a:lnTo>
                  <a:lnTo>
                    <a:pt x="799" y="321"/>
                  </a:lnTo>
                  <a:lnTo>
                    <a:pt x="727" y="320"/>
                  </a:lnTo>
                  <a:lnTo>
                    <a:pt x="656" y="316"/>
                  </a:lnTo>
                  <a:lnTo>
                    <a:pt x="587" y="313"/>
                  </a:lnTo>
                  <a:lnTo>
                    <a:pt x="519" y="308"/>
                  </a:lnTo>
                  <a:lnTo>
                    <a:pt x="453" y="301"/>
                  </a:lnTo>
                  <a:lnTo>
                    <a:pt x="393" y="295"/>
                  </a:lnTo>
                  <a:lnTo>
                    <a:pt x="334" y="286"/>
                  </a:lnTo>
                  <a:lnTo>
                    <a:pt x="280" y="279"/>
                  </a:lnTo>
                  <a:lnTo>
                    <a:pt x="229" y="268"/>
                  </a:lnTo>
                  <a:lnTo>
                    <a:pt x="183" y="259"/>
                  </a:lnTo>
                  <a:lnTo>
                    <a:pt x="141" y="248"/>
                  </a:lnTo>
                  <a:lnTo>
                    <a:pt x="105" y="237"/>
                  </a:lnTo>
                  <a:lnTo>
                    <a:pt x="73" y="225"/>
                  </a:lnTo>
                  <a:lnTo>
                    <a:pt x="46" y="213"/>
                  </a:lnTo>
                  <a:lnTo>
                    <a:pt x="27" y="200"/>
                  </a:lnTo>
                  <a:lnTo>
                    <a:pt x="13" y="187"/>
                  </a:lnTo>
                  <a:lnTo>
                    <a:pt x="3" y="175"/>
                  </a:lnTo>
                  <a:lnTo>
                    <a:pt x="0" y="161"/>
                  </a:lnTo>
                  <a:close/>
                </a:path>
              </a:pathLst>
            </a:custGeom>
            <a:no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Rectangle 88"/>
            <p:cNvSpPr>
              <a:spLocks/>
            </p:cNvSpPr>
            <p:nvPr/>
          </p:nvSpPr>
          <p:spPr bwMode="auto">
            <a:xfrm>
              <a:off x="12177" y="6759"/>
              <a:ext cx="2139" cy="292"/>
            </a:xfrm>
            <a:prstGeom prst="rect">
              <a:avLst/>
            </a:prstGeom>
            <a:no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89"/>
            <p:cNvSpPr>
              <a:spLocks/>
            </p:cNvSpPr>
            <p:nvPr/>
          </p:nvSpPr>
          <p:spPr bwMode="auto">
            <a:xfrm>
              <a:off x="12210" y="6152"/>
              <a:ext cx="2097" cy="560"/>
            </a:xfrm>
            <a:custGeom>
              <a:avLst/>
              <a:gdLst/>
              <a:ahLst/>
              <a:cxnLst>
                <a:cxn ang="0">
                  <a:pos x="0" y="0"/>
                </a:cxn>
                <a:cxn ang="0">
                  <a:pos x="0" y="560"/>
                </a:cxn>
                <a:cxn ang="0">
                  <a:pos x="2097" y="560"/>
                </a:cxn>
                <a:cxn ang="0">
                  <a:pos x="2097" y="187"/>
                </a:cxn>
                <a:cxn ang="0">
                  <a:pos x="0" y="0"/>
                </a:cxn>
              </a:cxnLst>
              <a:rect l="0" t="0" r="r" b="b"/>
              <a:pathLst>
                <a:path w="2097" h="560">
                  <a:moveTo>
                    <a:pt x="0" y="0"/>
                  </a:moveTo>
                  <a:lnTo>
                    <a:pt x="0" y="560"/>
                  </a:lnTo>
                  <a:lnTo>
                    <a:pt x="2097" y="560"/>
                  </a:lnTo>
                  <a:lnTo>
                    <a:pt x="2097" y="187"/>
                  </a:lnTo>
                  <a:lnTo>
                    <a:pt x="0" y="0"/>
                  </a:lnTo>
                  <a:close/>
                </a:path>
              </a:pathLst>
            </a:custGeom>
            <a:solidFill>
              <a:srgbClr val="FEFE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Rectangle 90"/>
            <p:cNvSpPr>
              <a:spLocks/>
            </p:cNvSpPr>
            <p:nvPr/>
          </p:nvSpPr>
          <p:spPr bwMode="auto">
            <a:xfrm>
              <a:off x="11937" y="6209"/>
              <a:ext cx="3020" cy="1947"/>
            </a:xfrm>
            <a:prstGeom prst="rect">
              <a:avLst/>
            </a:prstGeom>
            <a:solidFill>
              <a:srgbClr val="50DB00"/>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Rectangle 91"/>
            <p:cNvSpPr>
              <a:spLocks/>
            </p:cNvSpPr>
            <p:nvPr/>
          </p:nvSpPr>
          <p:spPr bwMode="auto">
            <a:xfrm>
              <a:off x="11937" y="6209"/>
              <a:ext cx="3020" cy="1947"/>
            </a:xfrm>
            <a:prstGeom prst="rect">
              <a:avLst/>
            </a:prstGeom>
            <a:no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Rectangle 92"/>
            <p:cNvSpPr>
              <a:spLocks noChangeArrowheads="1"/>
            </p:cNvSpPr>
            <p:nvPr/>
          </p:nvSpPr>
          <p:spPr bwMode="auto">
            <a:xfrm>
              <a:off x="12337" y="6312"/>
              <a:ext cx="2780" cy="15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endParaRPr>
            </a:p>
          </p:txBody>
        </p:sp>
      </p:grpSp>
      <p:pic>
        <p:nvPicPr>
          <p:cNvPr id="115" name="Picture 93"/>
          <p:cNvPicPr>
            <a:picLocks noChangeAspect="1" noChangeArrowheads="1"/>
          </p:cNvPicPr>
          <p:nvPr/>
        </p:nvPicPr>
        <p:blipFill>
          <a:blip r:embed="rId2"/>
          <a:srcRect/>
          <a:stretch>
            <a:fillRect/>
          </a:stretch>
        </p:blipFill>
        <p:spPr bwMode="auto">
          <a:xfrm>
            <a:off x="7092280" y="4968205"/>
            <a:ext cx="1771650" cy="981075"/>
          </a:xfrm>
          <a:prstGeom prst="rect">
            <a:avLst/>
          </a:prstGeom>
          <a:noFill/>
          <a:ln w="9525">
            <a:noFill/>
            <a:miter lim="800000"/>
            <a:headEnd/>
            <a:tailEnd/>
          </a:ln>
        </p:spPr>
      </p:pic>
      <p:sp>
        <p:nvSpPr>
          <p:cNvPr id="116" name="Text Box 94"/>
          <p:cNvSpPr txBox="1">
            <a:spLocks noChangeArrowheads="1"/>
          </p:cNvSpPr>
          <p:nvPr/>
        </p:nvSpPr>
        <p:spPr bwMode="auto">
          <a:xfrm>
            <a:off x="7236296" y="5013176"/>
            <a:ext cx="1917700" cy="12366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altLang="zh-CN" sz="800" b="1" i="0" u="none" strike="noStrike" cap="none" normalizeH="0" baseline="0" dirty="0">
                <a:ln>
                  <a:noFill/>
                </a:ln>
                <a:solidFill>
                  <a:schemeClr val="tx1"/>
                </a:solidFill>
                <a:effectLst/>
                <a:latin typeface="Arial" pitchFamily="34" charset="0"/>
                <a:ea typeface="宋体" pitchFamily="2" charset="-122"/>
                <a:cs typeface="Arial" pitchFamily="34" charset="0"/>
              </a:rPr>
              <a:t>File System</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800" b="1" i="0" u="none" strike="noStrike" cap="none" normalizeH="0" baseline="0" dirty="0">
                <a:ln>
                  <a:noFill/>
                </a:ln>
                <a:solidFill>
                  <a:schemeClr val="tx1"/>
                </a:solidFill>
                <a:effectLst/>
                <a:latin typeface="Arial" pitchFamily="34" charset="0"/>
                <a:ea typeface="宋体" pitchFamily="2" charset="-122"/>
                <a:cs typeface="Arial" pitchFamily="34" charset="0"/>
              </a:rPr>
              <a:t>Storage Component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rPr>
              <a:t>Block I/O Manager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800" b="1" dirty="0">
              <a:solidFill>
                <a:srgbClr val="7F7F7F"/>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Storage Device</a:t>
            </a:r>
            <a:endParaRPr kumimoji="0" lang="en-US" altLang="zh-CN" sz="1800" b="0" i="0" u="none" strike="noStrike" cap="none" normalizeH="0" baseline="0" dirty="0">
              <a:ln>
                <a:noFill/>
              </a:ln>
              <a:solidFill>
                <a:schemeClr val="tx1"/>
              </a:solidFill>
              <a:effectLst/>
              <a:latin typeface="Arial" pitchFamily="34" charset="0"/>
              <a:ea typeface="宋体" pitchFamily="2" charset="-122"/>
            </a:endParaRPr>
          </a:p>
        </p:txBody>
      </p:sp>
      <p:pic>
        <p:nvPicPr>
          <p:cNvPr id="117" name="Picture 99"/>
          <p:cNvPicPr>
            <a:picLocks noChangeAspect="1" noChangeArrowheads="1"/>
          </p:cNvPicPr>
          <p:nvPr/>
        </p:nvPicPr>
        <p:blipFill>
          <a:blip r:embed="rId3"/>
          <a:srcRect/>
          <a:stretch>
            <a:fillRect/>
          </a:stretch>
        </p:blipFill>
        <p:spPr bwMode="auto">
          <a:xfrm>
            <a:off x="4716016" y="4869160"/>
            <a:ext cx="1362075" cy="590550"/>
          </a:xfrm>
          <a:prstGeom prst="rect">
            <a:avLst/>
          </a:prstGeom>
          <a:noFill/>
          <a:ln w="9525">
            <a:noFill/>
            <a:miter lim="800000"/>
            <a:headEnd/>
            <a:tailEnd/>
          </a:ln>
        </p:spPr>
      </p:pic>
      <p:sp>
        <p:nvSpPr>
          <p:cNvPr id="118" name="Rectangle 96"/>
          <p:cNvSpPr>
            <a:spLocks noChangeArrowheads="1"/>
          </p:cNvSpPr>
          <p:nvPr/>
        </p:nvSpPr>
        <p:spPr bwMode="auto">
          <a:xfrm>
            <a:off x="3960440" y="1412776"/>
            <a:ext cx="3851920" cy="4944661"/>
          </a:xfrm>
          <a:prstGeom prst="rect">
            <a:avLst/>
          </a:prstGeom>
          <a:noFill/>
          <a:ln w="9525">
            <a:noFill/>
            <a:miter lim="800000"/>
            <a:headEnd/>
            <a:tailEnd/>
          </a:ln>
          <a:effectLst/>
        </p:spPr>
        <p:txBody>
          <a:bodyPr vert="horz" wrap="square" lIns="863328" tIns="710976" rIns="761760" bIns="17774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lang="en-US" altLang="zh-CN" dirty="0">
              <a:solidFill>
                <a:srgbClr val="000000"/>
              </a:solidFill>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lang="en-US" altLang="zh-CN" sz="800" b="1" dirty="0">
              <a:solidFill>
                <a:srgbClr val="000000"/>
              </a:solidFill>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CPU</a:t>
            </a:r>
            <a:endParaRPr kumimoji="0" lang="en-US" altLang="zh-CN" sz="800" b="0" i="0" u="none" strike="noStrike" cap="none" normalizeH="0" baseline="0" dirty="0">
              <a:ln>
                <a:noFill/>
              </a:ln>
              <a:solidFill>
                <a:srgbClr val="000000"/>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rPr>
              <a:t>Applications</a:t>
            </a: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rPr>
              <a:t>System Call Interface</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File System</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User Component</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File System</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Storage Component</a:t>
            </a:r>
            <a:endParaRPr kumimoji="0" lang="en-US" altLang="zh-CN" sz="800" b="1" i="0" u="none" strike="noStrike" cap="none" normalizeH="0" baseline="0" dirty="0">
              <a:ln>
                <a:noFill/>
              </a:ln>
              <a:solidFill>
                <a:srgbClr val="FFFFF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FFFFFF"/>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7F7F7F"/>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7F7F7F"/>
                </a:solidFill>
                <a:effectLst/>
                <a:latin typeface="Arial" pitchFamily="34" charset="0"/>
                <a:ea typeface="宋体" pitchFamily="2" charset="-122"/>
                <a:cs typeface="Arial" pitchFamily="34" charset="0"/>
              </a:rPr>
              <a:t>Block I/O Manager</a:t>
            </a: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000000"/>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000000"/>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lang="en-US" altLang="zh-CN" sz="800" b="1" dirty="0">
              <a:solidFill>
                <a:srgbClr val="000000"/>
              </a:solidFill>
              <a:latin typeface="Arial" pitchFamily="34" charset="0"/>
              <a:ea typeface="宋体" pitchFamily="2" charset="-122"/>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r>
              <a:rPr kumimoji="0" lang="en-US" altLang="zh-CN" sz="800" b="1" i="0" u="none" strike="noStrike" cap="none" normalizeH="0" baseline="0" dirty="0">
                <a:ln>
                  <a:noFill/>
                </a:ln>
                <a:solidFill>
                  <a:srgbClr val="000000"/>
                </a:solidFill>
                <a:effectLst/>
                <a:latin typeface="Arial" pitchFamily="34" charset="0"/>
                <a:ea typeface="宋体" pitchFamily="2" charset="-122"/>
                <a:cs typeface="Arial" pitchFamily="34" charset="0"/>
              </a:rPr>
              <a:t>Storage Device</a:t>
            </a:r>
            <a:endParaRPr kumimoji="0" lang="en-US" altLang="zh-CN" sz="800" b="0" i="0" u="none" strike="noStrike" cap="none" normalizeH="0" baseline="0" dirty="0">
              <a:ln>
                <a:noFill/>
              </a:ln>
              <a:solidFill>
                <a:srgbClr val="000000"/>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br>
              <a:rPr kumimoji="0" lang="en-US" altLang="zh-CN" sz="800" b="0" i="0" u="none" strike="noStrike" cap="none" normalizeH="0" baseline="0" dirty="0">
                <a:ln>
                  <a:noFill/>
                </a:ln>
                <a:solidFill>
                  <a:srgbClr val="000000"/>
                </a:solidFill>
                <a:effectLst/>
                <a:latin typeface="Arial" pitchFamily="34" charset="0"/>
                <a:ea typeface="宋体" pitchFamily="2" charset="-122"/>
              </a:rPr>
            </a:br>
            <a:endParaRPr kumimoji="0" lang="en-US" altLang="zh-CN" sz="900" b="0" i="0" u="none" strike="noStrike" cap="none" normalizeH="0" baseline="0" dirty="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tab pos="317500" algn="l"/>
              </a:tabLst>
            </a:pPr>
            <a:endParaRPr kumimoji="0" lang="en-US" altLang="zh-CN" sz="1800" b="0" i="0" u="none" strike="noStrike" cap="none" normalizeH="0" baseline="0" dirty="0">
              <a:ln>
                <a:noFill/>
              </a:ln>
              <a:solidFill>
                <a:schemeClr val="tx1"/>
              </a:solidFill>
              <a:effectLst/>
              <a:latin typeface="Arial" pitchFamily="34" charset="0"/>
              <a:ea typeface="宋体" pitchFamily="2" charset="-122"/>
            </a:endParaRPr>
          </a:p>
        </p:txBody>
      </p:sp>
      <p:sp>
        <p:nvSpPr>
          <p:cNvPr id="119" name="矩形 118"/>
          <p:cNvSpPr/>
          <p:nvPr/>
        </p:nvSpPr>
        <p:spPr>
          <a:xfrm>
            <a:off x="6894512" y="2712983"/>
            <a:ext cx="1637928" cy="1692771"/>
          </a:xfrm>
          <a:prstGeom prst="rect">
            <a:avLst/>
          </a:prstGeom>
        </p:spPr>
        <p:txBody>
          <a:bodyPr wrap="square">
            <a:spAutoFit/>
          </a:bodyPr>
          <a:lstStyle/>
          <a:p>
            <a:pPr lvl="0" eaLnBrk="0" fontAlgn="base" hangingPunct="0">
              <a:spcBef>
                <a:spcPct val="0"/>
              </a:spcBef>
              <a:spcAft>
                <a:spcPct val="0"/>
              </a:spcAft>
              <a:tabLst>
                <a:tab pos="317500" algn="l"/>
              </a:tabLst>
            </a:pPr>
            <a:r>
              <a:rPr lang="en-US" altLang="zh-CN" sz="800" b="1" dirty="0">
                <a:solidFill>
                  <a:srgbClr val="000000"/>
                </a:solidFill>
                <a:latin typeface="Arial" pitchFamily="34" charset="0"/>
                <a:ea typeface="宋体" pitchFamily="2" charset="-122"/>
                <a:cs typeface="Arial" pitchFamily="34" charset="0"/>
              </a:rPr>
              <a:t>CPU</a:t>
            </a:r>
            <a:endParaRPr lang="en-US" altLang="zh-CN" sz="800" dirty="0">
              <a:solidFill>
                <a:srgbClr val="000000"/>
              </a:solidFill>
              <a:latin typeface="Arial" pitchFamily="34" charset="0"/>
              <a:ea typeface="宋体" pitchFamily="2" charset="-122"/>
            </a:endParaRPr>
          </a:p>
          <a:p>
            <a:pPr lvl="0" eaLnBrk="0" fontAlgn="base" hangingPunct="0">
              <a:spcBef>
                <a:spcPct val="0"/>
              </a:spcBef>
              <a:spcAft>
                <a:spcPct val="0"/>
              </a:spcAft>
              <a:tabLst>
                <a:tab pos="317500" algn="l"/>
              </a:tabLst>
            </a:pPr>
            <a:br>
              <a:rPr lang="en-US" altLang="zh-CN" sz="800" dirty="0">
                <a:solidFill>
                  <a:srgbClr val="000000"/>
                </a:solidFill>
                <a:latin typeface="Arial" pitchFamily="34" charset="0"/>
                <a:ea typeface="宋体" pitchFamily="2" charset="-122"/>
              </a:rPr>
            </a:br>
            <a:endParaRPr lang="en-US" altLang="zh-CN" sz="800" dirty="0">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b="1" dirty="0">
                <a:solidFill>
                  <a:srgbClr val="7F7F7F"/>
                </a:solidFill>
                <a:latin typeface="Arial" pitchFamily="34" charset="0"/>
                <a:ea typeface="宋体" pitchFamily="2" charset="-122"/>
                <a:cs typeface="Arial" pitchFamily="34" charset="0"/>
              </a:rPr>
              <a:t>Applications</a:t>
            </a:r>
          </a:p>
          <a:p>
            <a:pPr lvl="0" eaLnBrk="0" fontAlgn="base" hangingPunct="0">
              <a:spcBef>
                <a:spcPct val="0"/>
              </a:spcBef>
              <a:spcAft>
                <a:spcPct val="0"/>
              </a:spcAft>
              <a:tabLst>
                <a:tab pos="317500" algn="l"/>
              </a:tabLst>
            </a:pPr>
            <a:endParaRPr lang="en-US" altLang="zh-CN" sz="800" b="1" dirty="0">
              <a:solidFill>
                <a:srgbClr val="7F7F7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r>
              <a:rPr lang="en-US" altLang="zh-CN" sz="800" b="1" dirty="0">
                <a:solidFill>
                  <a:srgbClr val="7F7F7F"/>
                </a:solidFill>
                <a:latin typeface="Arial" pitchFamily="34" charset="0"/>
                <a:ea typeface="宋体" pitchFamily="2" charset="-122"/>
                <a:cs typeface="Arial" pitchFamily="34" charset="0"/>
              </a:rPr>
              <a:t>System Call Interface</a:t>
            </a:r>
          </a:p>
          <a:p>
            <a:pPr lvl="0" eaLnBrk="0" fontAlgn="base" hangingPunct="0">
              <a:spcBef>
                <a:spcPct val="0"/>
              </a:spcBef>
              <a:spcAft>
                <a:spcPct val="0"/>
              </a:spcAft>
              <a:tabLst>
                <a:tab pos="317500" algn="l"/>
              </a:tabLst>
            </a:pPr>
            <a:endParaRPr lang="en-US" altLang="zh-CN" sz="800" dirty="0">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b="1" dirty="0">
                <a:solidFill>
                  <a:srgbClr val="000000"/>
                </a:solidFill>
                <a:latin typeface="Arial" pitchFamily="34" charset="0"/>
                <a:ea typeface="宋体" pitchFamily="2" charset="-122"/>
                <a:cs typeface="Arial" pitchFamily="34" charset="0"/>
              </a:rPr>
              <a:t>File System</a:t>
            </a:r>
            <a:endParaRPr lang="en-US" altLang="zh-CN" sz="800" dirty="0">
              <a:latin typeface="Arial" pitchFamily="34" charset="0"/>
              <a:ea typeface="宋体" pitchFamily="2" charset="-122"/>
            </a:endParaRPr>
          </a:p>
          <a:p>
            <a:pPr lvl="0" eaLnBrk="0" fontAlgn="base" hangingPunct="0">
              <a:spcBef>
                <a:spcPct val="0"/>
              </a:spcBef>
              <a:spcAft>
                <a:spcPct val="0"/>
              </a:spcAft>
              <a:tabLst>
                <a:tab pos="317500" algn="l"/>
              </a:tabLst>
            </a:pPr>
            <a:r>
              <a:rPr lang="en-US" altLang="zh-CN" sz="800" b="1" dirty="0">
                <a:solidFill>
                  <a:srgbClr val="000000"/>
                </a:solidFill>
                <a:latin typeface="Arial" pitchFamily="34" charset="0"/>
                <a:ea typeface="宋体" pitchFamily="2" charset="-122"/>
                <a:cs typeface="Arial" pitchFamily="34" charset="0"/>
              </a:rPr>
              <a:t>User Component</a:t>
            </a:r>
            <a:endParaRPr lang="en-US" altLang="zh-CN" sz="800" dirty="0">
              <a:latin typeface="Arial" pitchFamily="34" charset="0"/>
              <a:ea typeface="宋体" pitchFamily="2" charset="-122"/>
            </a:endParaRPr>
          </a:p>
          <a:p>
            <a:pPr lvl="0" eaLnBrk="0" fontAlgn="base" hangingPunct="0">
              <a:spcBef>
                <a:spcPct val="0"/>
              </a:spcBef>
              <a:spcAft>
                <a:spcPct val="0"/>
              </a:spcAft>
              <a:tabLst>
                <a:tab pos="317500" algn="l"/>
              </a:tabLst>
            </a:pPr>
            <a:endParaRPr lang="en-US" altLang="zh-CN" sz="800" b="1" dirty="0">
              <a:solidFill>
                <a:srgbClr val="FFFFF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endParaRPr lang="en-US" altLang="zh-CN" sz="800" b="1" dirty="0">
              <a:solidFill>
                <a:srgbClr val="FFFFF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endParaRPr lang="en-US" altLang="zh-CN" sz="800" b="1" dirty="0">
              <a:solidFill>
                <a:srgbClr val="FFFFFF"/>
              </a:solidFill>
              <a:latin typeface="Arial" pitchFamily="34" charset="0"/>
              <a:ea typeface="宋体" pitchFamily="2" charset="-122"/>
              <a:cs typeface="Arial" pitchFamily="34" charset="0"/>
            </a:endParaRPr>
          </a:p>
          <a:p>
            <a:pPr lvl="0" eaLnBrk="0" fontAlgn="base" hangingPunct="0">
              <a:spcBef>
                <a:spcPct val="0"/>
              </a:spcBef>
              <a:spcAft>
                <a:spcPct val="0"/>
              </a:spcAft>
              <a:tabLst>
                <a:tab pos="317500" algn="l"/>
              </a:tabLst>
            </a:pPr>
            <a:r>
              <a:rPr lang="en-US" altLang="zh-CN" sz="800" b="1" dirty="0">
                <a:solidFill>
                  <a:srgbClr val="FFFFFF"/>
                </a:solidFill>
                <a:latin typeface="Arial" pitchFamily="34" charset="0"/>
                <a:ea typeface="宋体" pitchFamily="2" charset="-122"/>
                <a:cs typeface="Arial" pitchFamily="34" charset="0"/>
              </a:rPr>
              <a:t>Object Interface</a:t>
            </a:r>
            <a:endParaRPr lang="en-US" altLang="zh-CN" sz="800" dirty="0">
              <a:latin typeface="Arial" pitchFamily="34" charset="0"/>
              <a:ea typeface="宋体" pitchFamily="2" charset="-122"/>
            </a:endParaRPr>
          </a:p>
        </p:txBody>
      </p:sp>
      <p:sp>
        <p:nvSpPr>
          <p:cNvPr id="120" name="TextBox 104"/>
          <p:cNvSpPr txBox="1"/>
          <p:nvPr/>
        </p:nvSpPr>
        <p:spPr>
          <a:xfrm>
            <a:off x="4911520" y="4437112"/>
            <a:ext cx="2017934" cy="246221"/>
          </a:xfrm>
          <a:prstGeom prst="rect">
            <a:avLst/>
          </a:prstGeom>
          <a:noFill/>
        </p:spPr>
        <p:txBody>
          <a:bodyPr wrap="square" rtlCol="0">
            <a:spAutoFit/>
          </a:bodyPr>
          <a:lstStyle/>
          <a:p>
            <a:r>
              <a:rPr lang="en-US" altLang="zh-CN" sz="1000" dirty="0">
                <a:solidFill>
                  <a:schemeClr val="bg1"/>
                </a:solidFill>
              </a:rPr>
              <a:t>Block Interface</a:t>
            </a:r>
            <a:endParaRPr lang="zh-CN" altLang="en-US" sz="1000" dirty="0">
              <a:solidFill>
                <a:schemeClr val="bg1"/>
              </a:solidFill>
            </a:endParaRPr>
          </a:p>
        </p:txBody>
      </p:sp>
      <p:sp>
        <p:nvSpPr>
          <p:cNvPr id="121" name="TextBox 105"/>
          <p:cNvSpPr txBox="1"/>
          <p:nvPr/>
        </p:nvSpPr>
        <p:spPr>
          <a:xfrm>
            <a:off x="539552" y="1844824"/>
            <a:ext cx="3744416" cy="3539430"/>
          </a:xfrm>
          <a:prstGeom prst="rect">
            <a:avLst/>
          </a:prstGeom>
          <a:noFill/>
        </p:spPr>
        <p:txBody>
          <a:bodyPr wrap="square" rtlCol="0">
            <a:spAutoFit/>
          </a:bodyPr>
          <a:lstStyle/>
          <a:p>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Two changes:</a:t>
            </a:r>
          </a:p>
          <a:p>
            <a:pPr marL="457200" indent="-457200">
              <a:buFont typeface="Arial" panose="020B0604020202020204" pitchFamily="34" charset="0"/>
              <a:buChar cha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Object-based storage offloads the storage component to the storage device</a:t>
            </a:r>
          </a:p>
          <a:p>
            <a:pPr marL="457200" indent="-457200">
              <a:buFont typeface="Arial" panose="020B0604020202020204" pitchFamily="34" charset="0"/>
              <a:buChar char="•"/>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The device interface changes from blocks to objects</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2" name="TextBox 106"/>
          <p:cNvSpPr txBox="1"/>
          <p:nvPr/>
        </p:nvSpPr>
        <p:spPr>
          <a:xfrm>
            <a:off x="4644008" y="1700808"/>
            <a:ext cx="1584176" cy="923330"/>
          </a:xfrm>
          <a:prstGeom prst="rect">
            <a:avLst/>
          </a:prstGeom>
          <a:noFill/>
        </p:spPr>
        <p:txBody>
          <a:bodyPr wrap="square" rtlCol="0">
            <a:sp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(a)</a:t>
            </a: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Traditional model</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3" name="TextBox 107"/>
          <p:cNvSpPr txBox="1"/>
          <p:nvPr/>
        </p:nvSpPr>
        <p:spPr>
          <a:xfrm>
            <a:off x="6732240" y="1700808"/>
            <a:ext cx="1656184" cy="923330"/>
          </a:xfrm>
          <a:prstGeom prst="rect">
            <a:avLst/>
          </a:prstGeom>
          <a:noFill/>
        </p:spPr>
        <p:txBody>
          <a:bodyPr wrap="square" rtlCol="0">
            <a:sp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(b)</a:t>
            </a: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Object storage </a:t>
            </a: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model</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10796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28650" y="365127"/>
            <a:ext cx="7886700" cy="781006"/>
          </a:xfrm>
        </p:spPr>
        <p:txBody>
          <a:bodyPr/>
          <a:lstStyle/>
          <a:p>
            <a:pPr algn="l" eaLnBrk="1" hangingPunct="1">
              <a:defRPr/>
            </a:pPr>
            <a:r>
              <a:rPr lang="en-US" altLang="zh-CN" b="0" dirty="0"/>
              <a:t>3</a:t>
            </a:r>
            <a:r>
              <a:rPr lang="zh-CN" altLang="en-US" b="0" dirty="0"/>
              <a:t>、客户端文件系统</a:t>
            </a:r>
          </a:p>
        </p:txBody>
      </p:sp>
      <p:sp>
        <p:nvSpPr>
          <p:cNvPr id="27651" name="Rectangle 3"/>
          <p:cNvSpPr>
            <a:spLocks noGrp="1" noChangeArrowheads="1"/>
          </p:cNvSpPr>
          <p:nvPr>
            <p:ph type="body" idx="1"/>
          </p:nvPr>
        </p:nvSpPr>
        <p:spPr>
          <a:xfrm>
            <a:off x="457200" y="1196975"/>
            <a:ext cx="8229600" cy="5112345"/>
          </a:xfrm>
        </p:spPr>
        <p:txBody>
          <a:bodyPr/>
          <a:lstStyle/>
          <a:p>
            <a:pPr eaLnBrk="1" hangingPunct="1">
              <a:lnSpc>
                <a:spcPct val="120000"/>
              </a:lnSpc>
              <a:spcBef>
                <a:spcPts val="600"/>
              </a:spcBef>
              <a:buFontTx/>
              <a:buNone/>
            </a:pPr>
            <a:r>
              <a:rPr lang="en-US" altLang="zh-CN" dirty="0"/>
              <a:t>    </a:t>
            </a:r>
            <a:r>
              <a:rPr lang="zh-CN" altLang="en-US" b="1" dirty="0"/>
              <a:t>文件系统对用户的文件操作进行解释，并在元数据服务器和</a:t>
            </a:r>
            <a:r>
              <a:rPr lang="en-US" altLang="zh-CN" b="1" dirty="0"/>
              <a:t>OSD</a:t>
            </a:r>
            <a:r>
              <a:rPr lang="zh-CN" altLang="en-US" b="1" dirty="0"/>
              <a:t>间通信，完成所请求的操作</a:t>
            </a:r>
            <a:r>
              <a:rPr lang="zh-CN" altLang="en-US" dirty="0"/>
              <a:t> </a:t>
            </a:r>
          </a:p>
          <a:p>
            <a:pPr lvl="1">
              <a:lnSpc>
                <a:spcPct val="120000"/>
              </a:lnSpc>
              <a:spcBef>
                <a:spcPts val="600"/>
              </a:spcBef>
            </a:pPr>
            <a:r>
              <a:rPr lang="zh-CN" altLang="en-US" b="1" dirty="0"/>
              <a:t>现有的应用对数据的访问大部分都是通过</a:t>
            </a:r>
            <a:r>
              <a:rPr lang="en-US" altLang="zh-CN" b="1" dirty="0">
                <a:solidFill>
                  <a:srgbClr val="FF0000"/>
                </a:solidFill>
              </a:rPr>
              <a:t>POSIX</a:t>
            </a:r>
            <a:r>
              <a:rPr lang="zh-CN" altLang="en-US" b="1" dirty="0"/>
              <a:t>文件方式进行的，对象存储系统提供给用户的也是标准的</a:t>
            </a:r>
            <a:r>
              <a:rPr lang="en-US" altLang="zh-CN" b="1" dirty="0"/>
              <a:t>POSIX</a:t>
            </a:r>
            <a:r>
              <a:rPr lang="zh-CN" altLang="en-US" b="1" dirty="0"/>
              <a:t>文件访问接口。</a:t>
            </a:r>
          </a:p>
          <a:p>
            <a:pPr lvl="1">
              <a:lnSpc>
                <a:spcPct val="120000"/>
              </a:lnSpc>
              <a:spcBef>
                <a:spcPts val="600"/>
              </a:spcBef>
            </a:pPr>
            <a:r>
              <a:rPr lang="zh-CN" altLang="en-US" b="1" dirty="0"/>
              <a:t>接口具有和通用文件系统相同的访问方式，同时为了提高性能，也具有对数据的</a:t>
            </a:r>
            <a:r>
              <a:rPr lang="en-US" altLang="zh-CN" b="1" dirty="0"/>
              <a:t>Cache</a:t>
            </a:r>
            <a:r>
              <a:rPr lang="zh-CN" altLang="en-US" b="1" dirty="0"/>
              <a:t>功能和文件的条带功能。</a:t>
            </a:r>
          </a:p>
          <a:p>
            <a:pPr lvl="1">
              <a:lnSpc>
                <a:spcPct val="120000"/>
              </a:lnSpc>
              <a:spcBef>
                <a:spcPts val="600"/>
              </a:spcBef>
            </a:pPr>
            <a:r>
              <a:rPr lang="zh-CN" altLang="en-US" b="1" dirty="0"/>
              <a:t>同时，文件系统必须维护不同客户端上</a:t>
            </a:r>
            <a:r>
              <a:rPr lang="en-US" altLang="zh-CN" b="1" dirty="0"/>
              <a:t>Cache</a:t>
            </a:r>
            <a:r>
              <a:rPr lang="zh-CN" altLang="en-US" b="1" dirty="0"/>
              <a:t>的一致性，保证文件系统的数据一致 </a:t>
            </a:r>
          </a:p>
        </p:txBody>
      </p:sp>
    </p:spTree>
    <p:extLst>
      <p:ext uri="{BB962C8B-B14F-4D97-AF65-F5344CB8AC3E}">
        <p14:creationId xmlns:p14="http://schemas.microsoft.com/office/powerpoint/2010/main" val="3185117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0"/>
            <a:ext cx="8606118" cy="6858000"/>
          </a:xfrm>
          <a:prstGeom prst="rect">
            <a:avLst/>
          </a:prstGeom>
        </p:spPr>
      </p:pic>
      <p:sp>
        <p:nvSpPr>
          <p:cNvPr id="3" name="内容占位符 2"/>
          <p:cNvSpPr>
            <a:spLocks noGrp="1"/>
          </p:cNvSpPr>
          <p:nvPr>
            <p:ph idx="1"/>
          </p:nvPr>
        </p:nvSpPr>
        <p:spPr>
          <a:xfrm>
            <a:off x="0" y="6120000"/>
            <a:ext cx="9144000" cy="738000"/>
          </a:xfrm>
          <a:solidFill>
            <a:schemeClr val="accent2">
              <a:lumMod val="20000"/>
              <a:lumOff val="80000"/>
              <a:alpha val="50000"/>
            </a:schemeClr>
          </a:solidFill>
        </p:spPr>
        <p:txBody>
          <a:bodyPr anchor="ctr">
            <a:normAutofit/>
          </a:bodyPr>
          <a:lstStyle/>
          <a:p>
            <a:pPr marL="0" indent="0" algn="ctr">
              <a:buNone/>
            </a:pPr>
            <a:r>
              <a:rPr lang="zh-CN" altLang="en-US" sz="3600" dirty="0"/>
              <a:t>即便是在家里</a:t>
            </a:r>
          </a:p>
        </p:txBody>
      </p:sp>
    </p:spTree>
    <p:extLst>
      <p:ext uri="{BB962C8B-B14F-4D97-AF65-F5344CB8AC3E}">
        <p14:creationId xmlns:p14="http://schemas.microsoft.com/office/powerpoint/2010/main" val="4231893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lgn="l" eaLnBrk="1" hangingPunct="1">
              <a:defRPr/>
            </a:pPr>
            <a:r>
              <a:rPr lang="zh-CN" altLang="en-US">
                <a:solidFill>
                  <a:schemeClr val="bg1"/>
                </a:solidFill>
              </a:rPr>
              <a:t>文件系统读访问实例：</a:t>
            </a:r>
          </a:p>
        </p:txBody>
      </p:sp>
      <p:sp>
        <p:nvSpPr>
          <p:cNvPr id="31747" name="Rectangle 3"/>
          <p:cNvSpPr>
            <a:spLocks noGrp="1" noChangeArrowheads="1"/>
          </p:cNvSpPr>
          <p:nvPr>
            <p:ph type="body" idx="1"/>
          </p:nvPr>
        </p:nvSpPr>
        <p:spPr>
          <a:xfrm>
            <a:off x="225631" y="1196975"/>
            <a:ext cx="8461169" cy="5256213"/>
          </a:xfrm>
        </p:spPr>
        <p:txBody>
          <a:bodyPr>
            <a:normAutofit lnSpcReduction="10000"/>
          </a:bodyPr>
          <a:lstStyle/>
          <a:p>
            <a:pPr marL="533400" indent="-533400" eaLnBrk="1" hangingPunct="1">
              <a:lnSpc>
                <a:spcPct val="110000"/>
              </a:lnSpc>
              <a:buClr>
                <a:srgbClr val="FF0000"/>
              </a:buClr>
              <a:buFontTx/>
              <a:buAutoNum type="arabicParenR"/>
            </a:pPr>
            <a:r>
              <a:rPr lang="zh-CN" altLang="en-US" sz="2800" b="1" dirty="0"/>
              <a:t>客户端应用发出读请求</a:t>
            </a:r>
            <a:r>
              <a:rPr lang="en-US" altLang="zh-CN" sz="2800" b="1" dirty="0"/>
              <a:t>;</a:t>
            </a:r>
          </a:p>
          <a:p>
            <a:pPr marL="533400" indent="-533400" eaLnBrk="1" hangingPunct="1">
              <a:lnSpc>
                <a:spcPct val="110000"/>
              </a:lnSpc>
              <a:buClr>
                <a:srgbClr val="FF0000"/>
              </a:buClr>
              <a:buFontTx/>
              <a:buAutoNum type="arabicParenR"/>
            </a:pPr>
            <a:r>
              <a:rPr lang="zh-CN" altLang="en-US" sz="2800" b="1" dirty="0"/>
              <a:t>文件系统向元数据服务器发送请求，获取要读取的数据所在的</a:t>
            </a:r>
            <a:r>
              <a:rPr lang="en-US" altLang="zh-CN" sz="2800" b="1" dirty="0"/>
              <a:t>OSD;</a:t>
            </a:r>
          </a:p>
          <a:p>
            <a:pPr marL="533400" indent="-533400" eaLnBrk="1" hangingPunct="1">
              <a:lnSpc>
                <a:spcPct val="110000"/>
              </a:lnSpc>
              <a:buClr>
                <a:srgbClr val="FF0000"/>
              </a:buClr>
              <a:buFontTx/>
              <a:buAutoNum type="arabicParenR"/>
            </a:pPr>
            <a:r>
              <a:rPr lang="zh-CN" altLang="en-US" sz="2800" b="1" dirty="0"/>
              <a:t>然后直接向每个</a:t>
            </a:r>
            <a:r>
              <a:rPr lang="en-US" altLang="zh-CN" sz="2800" b="1" dirty="0"/>
              <a:t>OSD</a:t>
            </a:r>
            <a:r>
              <a:rPr lang="zh-CN" altLang="en-US" sz="2800" b="1" dirty="0"/>
              <a:t>发送数据读取请求；</a:t>
            </a:r>
          </a:p>
          <a:p>
            <a:pPr marL="533400" indent="-533400" eaLnBrk="1" hangingPunct="1">
              <a:lnSpc>
                <a:spcPct val="110000"/>
              </a:lnSpc>
              <a:buClr>
                <a:srgbClr val="FF0000"/>
              </a:buClr>
              <a:buFontTx/>
              <a:buAutoNum type="arabicParenR"/>
            </a:pPr>
            <a:r>
              <a:rPr lang="en-US" altLang="zh-CN" sz="2800" b="1" dirty="0"/>
              <a:t>OSD</a:t>
            </a:r>
            <a:r>
              <a:rPr lang="zh-CN" altLang="en-US" sz="2800" b="1" dirty="0"/>
              <a:t>得到请求以后，判断要读取的</a:t>
            </a:r>
            <a:r>
              <a:rPr lang="en-US" altLang="zh-CN" sz="2800" b="1" dirty="0"/>
              <a:t>Object</a:t>
            </a:r>
            <a:r>
              <a:rPr lang="zh-CN" altLang="en-US" sz="2800" b="1" dirty="0"/>
              <a:t>，并根据此</a:t>
            </a:r>
            <a:r>
              <a:rPr lang="en-US" altLang="zh-CN" sz="2800" b="1" dirty="0"/>
              <a:t>Object</a:t>
            </a:r>
            <a:r>
              <a:rPr lang="zh-CN" altLang="en-US" sz="2800" b="1" dirty="0"/>
              <a:t>要求的认证方式，对客户端进行认证，如果此客户端得到授权，则将</a:t>
            </a:r>
            <a:r>
              <a:rPr lang="en-US" altLang="zh-CN" sz="2800" b="1" dirty="0"/>
              <a:t>Object</a:t>
            </a:r>
            <a:r>
              <a:rPr lang="zh-CN" altLang="en-US" sz="2800" b="1" dirty="0"/>
              <a:t>的数据返回给客户端；</a:t>
            </a:r>
          </a:p>
          <a:p>
            <a:pPr marL="533400" indent="-533400" eaLnBrk="1" hangingPunct="1">
              <a:lnSpc>
                <a:spcPct val="110000"/>
              </a:lnSpc>
              <a:buClr>
                <a:srgbClr val="FF0000"/>
              </a:buClr>
              <a:buFontTx/>
              <a:buAutoNum type="arabicParenR"/>
            </a:pPr>
            <a:r>
              <a:rPr lang="zh-CN" altLang="en-US" sz="2800" b="1" dirty="0"/>
              <a:t>文件系统收到</a:t>
            </a:r>
            <a:r>
              <a:rPr lang="en-US" altLang="zh-CN" sz="2800" b="1" dirty="0"/>
              <a:t>OSD</a:t>
            </a:r>
            <a:r>
              <a:rPr lang="zh-CN" altLang="en-US" sz="2800" b="1" dirty="0"/>
              <a:t>返回的数据以后，读操作完成。</a:t>
            </a:r>
          </a:p>
        </p:txBody>
      </p:sp>
    </p:spTree>
    <p:extLst>
      <p:ext uri="{BB962C8B-B14F-4D97-AF65-F5344CB8AC3E}">
        <p14:creationId xmlns:p14="http://schemas.microsoft.com/office/powerpoint/2010/main" val="386365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747">
                                            <p:txEl>
                                              <p:pRg st="4" end="4"/>
                                            </p:txEl>
                                          </p:spTgt>
                                        </p:tgtEl>
                                        <p:attrNameLst>
                                          <p:attrName>style.visibility</p:attrName>
                                        </p:attrNameLst>
                                      </p:cBhvr>
                                      <p:to>
                                        <p:strVal val="visible"/>
                                      </p:to>
                                    </p:set>
                                    <p:anim calcmode="lin" valueType="num">
                                      <p:cBhvr additive="base">
                                        <p:cTn id="31"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549275"/>
            <a:ext cx="8229600" cy="719138"/>
          </a:xfrm>
        </p:spPr>
        <p:txBody>
          <a:bodyPr/>
          <a:lstStyle/>
          <a:p>
            <a:pPr algn="l" eaLnBrk="1" hangingPunct="1">
              <a:defRPr/>
            </a:pPr>
            <a:r>
              <a:rPr lang="en-US" altLang="zh-CN" dirty="0"/>
              <a:t>4.</a:t>
            </a:r>
            <a:r>
              <a:rPr lang="zh-CN" altLang="en-US" dirty="0"/>
              <a:t>元数据服务器 </a:t>
            </a:r>
            <a:r>
              <a:rPr lang="en-US" altLang="zh-CN" dirty="0"/>
              <a:t>(Metadata Server)</a:t>
            </a:r>
          </a:p>
        </p:txBody>
      </p:sp>
      <p:sp>
        <p:nvSpPr>
          <p:cNvPr id="29699" name="Rectangle 3"/>
          <p:cNvSpPr>
            <a:spLocks noGrp="1" noChangeArrowheads="1"/>
          </p:cNvSpPr>
          <p:nvPr>
            <p:ph type="body" idx="1"/>
          </p:nvPr>
        </p:nvSpPr>
        <p:spPr>
          <a:xfrm>
            <a:off x="457200" y="1701800"/>
            <a:ext cx="8229600" cy="3743325"/>
          </a:xfrm>
        </p:spPr>
        <p:txBody>
          <a:bodyPr/>
          <a:lstStyle/>
          <a:p>
            <a:pPr eaLnBrk="1" hangingPunct="1">
              <a:buFontTx/>
              <a:buNone/>
            </a:pPr>
            <a:r>
              <a:rPr lang="en-US" altLang="zh-CN" dirty="0"/>
              <a:t>   </a:t>
            </a:r>
            <a:r>
              <a:rPr lang="zh-CN" altLang="en-US" sz="3200" dirty="0"/>
              <a:t>为客户端提供元数据，主要是文件的逻辑视图，包括文件与目录的组织关系、每个文件所对应的</a:t>
            </a:r>
            <a:r>
              <a:rPr lang="en-US" altLang="zh-CN" sz="3200" dirty="0"/>
              <a:t>OSD</a:t>
            </a:r>
            <a:r>
              <a:rPr lang="zh-CN" altLang="en-US" sz="3200" dirty="0"/>
              <a:t>等。</a:t>
            </a:r>
          </a:p>
        </p:txBody>
      </p:sp>
    </p:spTree>
    <p:extLst>
      <p:ext uri="{BB962C8B-B14F-4D97-AF65-F5344CB8AC3E}">
        <p14:creationId xmlns:p14="http://schemas.microsoft.com/office/powerpoint/2010/main" val="1840773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p:txBody>
          <a:bodyPr/>
          <a:lstStyle/>
          <a:p>
            <a:pPr eaLnBrk="1" hangingPunct="1">
              <a:buClr>
                <a:srgbClr val="FF0000"/>
              </a:buClr>
            </a:pPr>
            <a:r>
              <a:rPr lang="zh-CN" altLang="en-US"/>
              <a:t>在传统的文件系统中，元数据由本机或者文件服务器负责维护，每次对数据块的操作都要获取元数据。 </a:t>
            </a:r>
          </a:p>
          <a:p>
            <a:pPr eaLnBrk="1" hangingPunct="1">
              <a:buClr>
                <a:srgbClr val="FF0000"/>
              </a:buClr>
            </a:pPr>
            <a:r>
              <a:rPr lang="zh-CN" altLang="en-US" b="1"/>
              <a:t>在对象存储系统中，由于每次操作只有一次对元数据的访问，具体的数据传输都由</a:t>
            </a:r>
            <a:r>
              <a:rPr lang="en-US" altLang="zh-CN" b="1"/>
              <a:t>OSD</a:t>
            </a:r>
            <a:r>
              <a:rPr lang="zh-CN" altLang="en-US" b="1"/>
              <a:t>和客户端通过直接连接进行，大大减少了元数据的操作，降低了元数据服务器的负担，从而为系统的扩展提供了可能性。</a:t>
            </a:r>
            <a:r>
              <a:rPr lang="zh-CN" altLang="en-US"/>
              <a:t> </a:t>
            </a:r>
          </a:p>
        </p:txBody>
      </p:sp>
      <p:sp>
        <p:nvSpPr>
          <p:cNvPr id="2" name="标题 1"/>
          <p:cNvSpPr>
            <a:spLocks noGrp="1"/>
          </p:cNvSpPr>
          <p:nvPr>
            <p:ph type="title"/>
          </p:nvPr>
        </p:nvSpPr>
        <p:spPr>
          <a:xfrm>
            <a:off x="425885" y="365126"/>
            <a:ext cx="8089465" cy="1325563"/>
          </a:xfrm>
        </p:spPr>
        <p:txBody>
          <a:bodyPr/>
          <a:lstStyle/>
          <a:p>
            <a:r>
              <a:rPr lang="en-US" altLang="zh-CN" dirty="0"/>
              <a:t>4.</a:t>
            </a:r>
            <a:r>
              <a:rPr lang="zh-CN" altLang="en-US" dirty="0"/>
              <a:t>元数据服务器 </a:t>
            </a:r>
            <a:r>
              <a:rPr lang="en-US" altLang="zh-CN" dirty="0"/>
              <a:t>(Metadata Server)</a:t>
            </a:r>
            <a:endParaRPr lang="zh-CN" altLang="en-US" dirty="0"/>
          </a:p>
        </p:txBody>
      </p:sp>
    </p:spTree>
    <p:extLst>
      <p:ext uri="{BB962C8B-B14F-4D97-AF65-F5344CB8AC3E}">
        <p14:creationId xmlns:p14="http://schemas.microsoft.com/office/powerpoint/2010/main" val="3003754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20130" y="365126"/>
            <a:ext cx="8336692" cy="1325563"/>
          </a:xfrm>
        </p:spPr>
        <p:txBody>
          <a:bodyPr/>
          <a:lstStyle/>
          <a:p>
            <a:pPr algn="l" eaLnBrk="1" hangingPunct="1">
              <a:defRPr/>
            </a:pPr>
            <a:r>
              <a:rPr lang="en-US" altLang="zh-CN" dirty="0"/>
              <a:t>4.</a:t>
            </a:r>
            <a:r>
              <a:rPr lang="zh-CN" altLang="en-US" dirty="0"/>
              <a:t>元数据服务器 </a:t>
            </a:r>
            <a:r>
              <a:rPr lang="en-US" altLang="zh-CN" dirty="0"/>
              <a:t>(Metadata Server)</a:t>
            </a:r>
          </a:p>
        </p:txBody>
      </p:sp>
      <p:sp>
        <p:nvSpPr>
          <p:cNvPr id="31747" name="Rectangle 3"/>
          <p:cNvSpPr>
            <a:spLocks noGrp="1" noChangeArrowheads="1"/>
          </p:cNvSpPr>
          <p:nvPr>
            <p:ph type="body" idx="1"/>
          </p:nvPr>
        </p:nvSpPr>
        <p:spPr/>
        <p:txBody>
          <a:bodyPr/>
          <a:lstStyle/>
          <a:p>
            <a:pPr eaLnBrk="1" hangingPunct="1"/>
            <a:r>
              <a:rPr lang="zh-CN" altLang="en-US" sz="3200" b="1" dirty="0"/>
              <a:t>特点</a:t>
            </a:r>
          </a:p>
          <a:p>
            <a:pPr lvl="1" eaLnBrk="1" hangingPunct="1"/>
            <a:r>
              <a:rPr lang="zh-CN" altLang="en-US" sz="2800" b="1" dirty="0"/>
              <a:t>客户端采用</a:t>
            </a:r>
            <a:r>
              <a:rPr lang="en-US" altLang="zh-CN" sz="2800" b="1" dirty="0"/>
              <a:t>Cache</a:t>
            </a:r>
            <a:r>
              <a:rPr lang="zh-CN" altLang="en-US" sz="2800" b="1" dirty="0"/>
              <a:t>来缓存数据</a:t>
            </a:r>
            <a:r>
              <a:rPr lang="zh-CN" altLang="en-US" sz="2800" dirty="0"/>
              <a:t> </a:t>
            </a:r>
          </a:p>
          <a:p>
            <a:pPr lvl="2" eaLnBrk="1" hangingPunct="1"/>
            <a:r>
              <a:rPr lang="zh-CN" altLang="en-US" sz="2400" b="1" dirty="0">
                <a:latin typeface="宋体" pitchFamily="2" charset="-122"/>
                <a:ea typeface="宋体" pitchFamily="2" charset="-122"/>
              </a:rPr>
              <a:t>  当多个客户端同时访问某些数据时，</a:t>
            </a:r>
            <a:r>
              <a:rPr lang="en-US" altLang="zh-CN" sz="2400" b="1" dirty="0">
                <a:latin typeface="宋体" pitchFamily="2" charset="-122"/>
                <a:ea typeface="宋体" pitchFamily="2" charset="-122"/>
              </a:rPr>
              <a:t>MDS</a:t>
            </a:r>
            <a:r>
              <a:rPr lang="zh-CN" altLang="en-US" sz="2400" b="1" dirty="0">
                <a:latin typeface="宋体" pitchFamily="2" charset="-122"/>
                <a:ea typeface="宋体" pitchFamily="2" charset="-122"/>
              </a:rPr>
              <a:t>提供分布的锁机制来确保</a:t>
            </a:r>
            <a:r>
              <a:rPr lang="en-US" altLang="zh-CN" sz="2400" b="1" dirty="0">
                <a:latin typeface="宋体" pitchFamily="2" charset="-122"/>
                <a:ea typeface="宋体" pitchFamily="2" charset="-122"/>
              </a:rPr>
              <a:t>Cache</a:t>
            </a:r>
            <a:r>
              <a:rPr lang="zh-CN" altLang="en-US" sz="2400" b="1" dirty="0">
                <a:latin typeface="宋体" pitchFamily="2" charset="-122"/>
                <a:ea typeface="宋体" pitchFamily="2" charset="-122"/>
              </a:rPr>
              <a:t>的一致性。</a:t>
            </a:r>
            <a:endParaRPr lang="zh-CN" altLang="en-US" sz="2400" dirty="0"/>
          </a:p>
          <a:p>
            <a:pPr lvl="1" eaLnBrk="1" hangingPunct="1"/>
            <a:r>
              <a:rPr lang="zh-CN" altLang="en-US" sz="2800" b="1" dirty="0"/>
              <a:t>为客户端提供认证</a:t>
            </a:r>
          </a:p>
          <a:p>
            <a:pPr lvl="2" eaLnBrk="1" hangingPunct="1"/>
            <a:r>
              <a:rPr lang="zh-CN" altLang="en-US" sz="2400" dirty="0"/>
              <a:t>  为了增强系统的安全性，</a:t>
            </a:r>
            <a:r>
              <a:rPr lang="en-US" altLang="zh-CN" sz="2400" dirty="0"/>
              <a:t>MDS</a:t>
            </a:r>
            <a:r>
              <a:rPr lang="zh-CN" altLang="en-US" sz="2400" dirty="0"/>
              <a:t>为客户端提供认证方式。</a:t>
            </a:r>
            <a:r>
              <a:rPr lang="en-US" altLang="zh-CN" sz="2400" dirty="0"/>
              <a:t>OSD</a:t>
            </a:r>
            <a:r>
              <a:rPr lang="zh-CN" altLang="en-US" sz="2400" dirty="0"/>
              <a:t>将依据</a:t>
            </a:r>
            <a:r>
              <a:rPr lang="en-US" altLang="zh-CN" sz="2400" dirty="0"/>
              <a:t>MDS</a:t>
            </a:r>
            <a:r>
              <a:rPr lang="zh-CN" altLang="en-US" sz="2400" dirty="0"/>
              <a:t>的认证来决定是否为客户端提供服务。</a:t>
            </a:r>
          </a:p>
          <a:p>
            <a:pPr lvl="1" eaLnBrk="1" hangingPunct="1"/>
            <a:endParaRPr lang="zh-CN" altLang="en-US" dirty="0"/>
          </a:p>
          <a:p>
            <a:pPr lvl="2" eaLnBrk="1" hangingPunct="1">
              <a:buFontTx/>
              <a:buNone/>
            </a:pPr>
            <a:r>
              <a:rPr lang="zh-CN" altLang="en-US" dirty="0"/>
              <a:t>   </a:t>
            </a:r>
          </a:p>
        </p:txBody>
      </p:sp>
    </p:spTree>
    <p:extLst>
      <p:ext uri="{BB962C8B-B14F-4D97-AF65-F5344CB8AC3E}">
        <p14:creationId xmlns:p14="http://schemas.microsoft.com/office/powerpoint/2010/main" val="3979921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549275"/>
            <a:ext cx="8229600" cy="719138"/>
          </a:xfrm>
        </p:spPr>
        <p:txBody>
          <a:bodyPr/>
          <a:lstStyle/>
          <a:p>
            <a:pPr algn="l" eaLnBrk="1" hangingPunct="1">
              <a:defRPr/>
            </a:pPr>
            <a:r>
              <a:rPr lang="en-US" altLang="zh-CN"/>
              <a:t>5. </a:t>
            </a:r>
            <a:r>
              <a:rPr lang="zh-CN" altLang="en-US"/>
              <a:t>网络连接</a:t>
            </a:r>
          </a:p>
        </p:txBody>
      </p:sp>
      <p:sp>
        <p:nvSpPr>
          <p:cNvPr id="32771" name="Rectangle 3"/>
          <p:cNvSpPr>
            <a:spLocks noGrp="1" noChangeArrowheads="1"/>
          </p:cNvSpPr>
          <p:nvPr>
            <p:ph type="body" idx="1"/>
          </p:nvPr>
        </p:nvSpPr>
        <p:spPr>
          <a:xfrm>
            <a:off x="457200" y="1989138"/>
            <a:ext cx="8229600" cy="3384550"/>
          </a:xfrm>
        </p:spPr>
        <p:txBody>
          <a:bodyPr/>
          <a:lstStyle/>
          <a:p>
            <a:pPr eaLnBrk="1" hangingPunct="1">
              <a:buFontTx/>
              <a:buNone/>
            </a:pPr>
            <a:r>
              <a:rPr lang="en-US" altLang="zh-CN" sz="3200" b="1"/>
              <a:t>          </a:t>
            </a:r>
            <a:r>
              <a:rPr lang="zh-CN" altLang="en-US" sz="3200" b="1"/>
              <a:t>网络连接是对象存储系统的重要组成部分。它将客户端、</a:t>
            </a:r>
            <a:r>
              <a:rPr lang="en-US" altLang="zh-CN" sz="3200" b="1"/>
              <a:t>MDS</a:t>
            </a:r>
            <a:r>
              <a:rPr lang="zh-CN" altLang="en-US" sz="3200" b="1"/>
              <a:t>和</a:t>
            </a:r>
            <a:r>
              <a:rPr lang="en-US" altLang="zh-CN" sz="3200" b="1"/>
              <a:t>OSD</a:t>
            </a:r>
            <a:r>
              <a:rPr lang="zh-CN" altLang="en-US" sz="3200" b="1"/>
              <a:t>连接起来，构成了一个完整的系统</a:t>
            </a:r>
            <a:r>
              <a:rPr lang="zh-CN" altLang="en-US"/>
              <a:t>。</a:t>
            </a:r>
          </a:p>
        </p:txBody>
      </p:sp>
    </p:spTree>
    <p:extLst>
      <p:ext uri="{BB962C8B-B14F-4D97-AF65-F5344CB8AC3E}">
        <p14:creationId xmlns:p14="http://schemas.microsoft.com/office/powerpoint/2010/main" val="377832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00" name="Rectangle 36"/>
          <p:cNvSpPr>
            <a:spLocks noGrp="1" noChangeArrowheads="1"/>
          </p:cNvSpPr>
          <p:nvPr>
            <p:ph type="title"/>
          </p:nvPr>
        </p:nvSpPr>
        <p:spPr/>
        <p:txBody>
          <a:bodyPr/>
          <a:lstStyle/>
          <a:p>
            <a:pPr eaLnBrk="1" hangingPunct="1">
              <a:defRPr/>
            </a:pPr>
            <a:r>
              <a:rPr lang="zh-CN" altLang="en-US"/>
              <a:t>对象存储与传统存储的对比</a:t>
            </a:r>
          </a:p>
        </p:txBody>
      </p:sp>
      <p:graphicFrame>
        <p:nvGraphicFramePr>
          <p:cNvPr id="36909" name="Group 45"/>
          <p:cNvGraphicFramePr>
            <a:graphicFrameLocks noGrp="1"/>
          </p:cNvGraphicFramePr>
          <p:nvPr>
            <p:ph idx="1"/>
            <p:extLst>
              <p:ext uri="{D42A27DB-BD31-4B8C-83A1-F6EECF244321}">
                <p14:modId xmlns:p14="http://schemas.microsoft.com/office/powerpoint/2010/main" val="4124131423"/>
              </p:ext>
            </p:extLst>
          </p:nvPr>
        </p:nvGraphicFramePr>
        <p:xfrm>
          <a:off x="148282" y="1196975"/>
          <a:ext cx="8872150" cy="5111751"/>
        </p:xfrm>
        <a:graphic>
          <a:graphicData uri="http://schemas.openxmlformats.org/drawingml/2006/table">
            <a:tbl>
              <a:tblPr firstRow="1" firstCol="1" bandRow="1">
                <a:tableStyleId>{5C22544A-7EE6-4342-B048-85BDC9FD1C3A}</a:tableStyleId>
              </a:tblPr>
              <a:tblGrid>
                <a:gridCol w="403653">
                  <a:extLst>
                    <a:ext uri="{9D8B030D-6E8A-4147-A177-3AD203B41FA5}">
                      <a16:colId xmlns:a16="http://schemas.microsoft.com/office/drawing/2014/main" val="20000"/>
                    </a:ext>
                  </a:extLst>
                </a:gridCol>
                <a:gridCol w="1161535">
                  <a:extLst>
                    <a:ext uri="{9D8B030D-6E8A-4147-A177-3AD203B41FA5}">
                      <a16:colId xmlns:a16="http://schemas.microsoft.com/office/drawing/2014/main" val="20001"/>
                    </a:ext>
                  </a:extLst>
                </a:gridCol>
                <a:gridCol w="1334530">
                  <a:extLst>
                    <a:ext uri="{9D8B030D-6E8A-4147-A177-3AD203B41FA5}">
                      <a16:colId xmlns:a16="http://schemas.microsoft.com/office/drawing/2014/main" val="20002"/>
                    </a:ext>
                  </a:extLst>
                </a:gridCol>
                <a:gridCol w="2998573">
                  <a:extLst>
                    <a:ext uri="{9D8B030D-6E8A-4147-A177-3AD203B41FA5}">
                      <a16:colId xmlns:a16="http://schemas.microsoft.com/office/drawing/2014/main" val="20003"/>
                    </a:ext>
                  </a:extLst>
                </a:gridCol>
                <a:gridCol w="2973859">
                  <a:extLst>
                    <a:ext uri="{9D8B030D-6E8A-4147-A177-3AD203B41FA5}">
                      <a16:colId xmlns:a16="http://schemas.microsoft.com/office/drawing/2014/main" val="20004"/>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zh-CN"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存储接口</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存储系统</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优点</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缺点</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10000"/>
                  </a:ext>
                </a:extLst>
              </a:tr>
              <a:tr h="160972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块级存储</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块存储设备</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如</a:t>
                      </a:r>
                      <a:r>
                        <a:rPr kumimoji="0" lang="en-US" altLang="zh-CN"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 SAN , </a:t>
                      </a: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提供高性能的随机</a:t>
                      </a:r>
                      <a:r>
                        <a:rPr kumimoji="0" lang="en-US" altLang="zh-CN"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I/O</a:t>
                      </a: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和数据吞吐率</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可扩展性和可管理性较差、价格较高、不能满足成千上万</a:t>
                      </a:r>
                      <a:r>
                        <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CPU </a:t>
                      </a: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规模的系统</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10001"/>
                  </a:ext>
                </a:extLst>
              </a:tr>
              <a:tr h="13192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文件储存</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文件</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块存储设备</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＋文件系统</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如</a:t>
                      </a:r>
                      <a:r>
                        <a:rPr kumimoji="0" lang="en-US" altLang="zh-CN"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:NAS, </a:t>
                      </a: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扩展性好、易于管理、价格便宜</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开销高、带宽低、延迟大</a:t>
                      </a:r>
                      <a:r>
                        <a:rPr kumimoji="0" lang="en-US" altLang="zh-CN"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u="none" strike="noStrike" cap="none" normalizeH="0" baseline="0">
                          <a:ln>
                            <a:noFill/>
                          </a:ln>
                          <a:effectLst/>
                          <a:latin typeface="Times New Roman" panose="02020603050405020304" pitchFamily="18" charset="0"/>
                          <a:ea typeface="黑体" panose="02010609060101010101" pitchFamily="49" charset="-122"/>
                          <a:cs typeface="Times New Roman" panose="02020603050405020304" pitchFamily="18" charset="0"/>
                        </a:rPr>
                        <a:t>不利于高性能集群中应用</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10002"/>
                  </a:ext>
                </a:extLst>
              </a:tr>
              <a:tr h="1649413">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对象存储</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对象</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块存储设备</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＋文件系统</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＋定位逻辑</a:t>
                      </a:r>
                    </a:p>
                    <a:p>
                      <a:pPr marL="0" marR="0" lvl="0" indent="0" algn="ctr"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＋应用程序</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支持高并行性、可伸缩的数据访问</a:t>
                      </a:r>
                      <a:r>
                        <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管理性好、安全性高、适合高性能集群使用</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Tx/>
                        <a:buNone/>
                        <a:tabLst/>
                      </a:pP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处于发展阶段</a:t>
                      </a:r>
                      <a:r>
                        <a:rPr kumimoji="0" lang="en-US" altLang="zh-CN"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800" u="none" strike="noStrike" cap="none" normalizeH="0" baseline="0" dirty="0">
                          <a:ln>
                            <a:noFill/>
                          </a:ln>
                          <a:effectLst/>
                          <a:latin typeface="Times New Roman" panose="02020603050405020304" pitchFamily="18" charset="0"/>
                          <a:ea typeface="黑体" panose="02010609060101010101" pitchFamily="49" charset="-122"/>
                          <a:cs typeface="Times New Roman" panose="02020603050405020304" pitchFamily="18" charset="0"/>
                        </a:rPr>
                        <a:t>相应的硬件、软件支持有待进一步完善</a:t>
                      </a:r>
                    </a:p>
                    <a:p>
                      <a:pPr marL="0" marR="0" lvl="0" indent="0" algn="l" defTabSz="914400" rtl="0" eaLnBrk="1" fontAlgn="base" latinLnBrk="0" hangingPunct="1">
                        <a:lnSpc>
                          <a:spcPct val="100000"/>
                        </a:lnSpc>
                        <a:spcBef>
                          <a:spcPct val="20000"/>
                        </a:spcBef>
                        <a:spcAft>
                          <a:spcPct val="0"/>
                        </a:spcAft>
                        <a:buClr>
                          <a:schemeClr val="tx2"/>
                        </a:buClr>
                        <a:buSzTx/>
                        <a:buFontTx/>
                        <a:buNone/>
                        <a:tabLst/>
                      </a:pPr>
                      <a:endParaRPr kumimoji="0" lang="en-US" altLang="zh-CN" sz="1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5449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549275"/>
            <a:ext cx="8229600" cy="719138"/>
          </a:xfrm>
        </p:spPr>
        <p:txBody>
          <a:bodyPr/>
          <a:lstStyle/>
          <a:p>
            <a:pPr eaLnBrk="1" hangingPunct="1">
              <a:defRPr/>
            </a:pPr>
            <a:r>
              <a:rPr lang="zh-CN" altLang="en-US"/>
              <a:t>对象存储的特性（总结）</a:t>
            </a:r>
          </a:p>
        </p:txBody>
      </p:sp>
      <p:sp>
        <p:nvSpPr>
          <p:cNvPr id="34819" name="Rectangle 3"/>
          <p:cNvSpPr>
            <a:spLocks noGrp="1" noChangeArrowheads="1"/>
          </p:cNvSpPr>
          <p:nvPr>
            <p:ph type="body" idx="1"/>
          </p:nvPr>
        </p:nvSpPr>
        <p:spPr>
          <a:xfrm>
            <a:off x="457200" y="1916113"/>
            <a:ext cx="8229600" cy="3169071"/>
          </a:xfrm>
        </p:spPr>
        <p:txBody>
          <a:bodyPr/>
          <a:lstStyle/>
          <a:p>
            <a:pPr eaLnBrk="1" hangingPunct="1">
              <a:buClr>
                <a:srgbClr val="FF0000"/>
              </a:buClr>
            </a:pPr>
            <a:r>
              <a:rPr lang="zh-CN" altLang="en-US" sz="3200" b="1" dirty="0"/>
              <a:t>性能优势 </a:t>
            </a:r>
          </a:p>
          <a:p>
            <a:pPr eaLnBrk="1" hangingPunct="1">
              <a:buClr>
                <a:srgbClr val="FF0000"/>
              </a:buClr>
            </a:pPr>
            <a:r>
              <a:rPr lang="zh-CN" altLang="en-US" sz="3200" b="1" dirty="0"/>
              <a:t>存储设备的智能化 </a:t>
            </a:r>
          </a:p>
          <a:p>
            <a:pPr eaLnBrk="1" hangingPunct="1">
              <a:buClr>
                <a:srgbClr val="FF0000"/>
              </a:buClr>
            </a:pPr>
            <a:r>
              <a:rPr lang="zh-CN" altLang="en-US" sz="3200" b="1" dirty="0"/>
              <a:t>数据的共享更容易</a:t>
            </a:r>
          </a:p>
          <a:p>
            <a:pPr eaLnBrk="1" hangingPunct="1">
              <a:buClr>
                <a:srgbClr val="FF0000"/>
              </a:buClr>
            </a:pPr>
            <a:r>
              <a:rPr lang="zh-CN" altLang="en-US" sz="3200" b="1" dirty="0"/>
              <a:t>管理更方便 </a:t>
            </a:r>
          </a:p>
          <a:p>
            <a:pPr eaLnBrk="1" hangingPunct="1">
              <a:buClr>
                <a:srgbClr val="FF0000"/>
              </a:buClr>
            </a:pPr>
            <a:r>
              <a:rPr lang="zh-CN" altLang="en-US" sz="3200" b="1" dirty="0"/>
              <a:t>更好的安全性 </a:t>
            </a:r>
          </a:p>
        </p:txBody>
      </p:sp>
    </p:spTree>
    <p:extLst>
      <p:ext uri="{BB962C8B-B14F-4D97-AF65-F5344CB8AC3E}">
        <p14:creationId xmlns:p14="http://schemas.microsoft.com/office/powerpoint/2010/main" val="654307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4665" y="336336"/>
            <a:ext cx="8589249" cy="1714512"/>
          </a:xfrm>
        </p:spPr>
        <p:txBody>
          <a:bodyPr/>
          <a:lstStyle/>
          <a:p>
            <a:r>
              <a:rPr lang="zh-CN" altLang="en-US" sz="4800" dirty="0"/>
              <a:t>互联网时代的对象存储</a:t>
            </a:r>
          </a:p>
        </p:txBody>
      </p:sp>
      <p:grpSp>
        <p:nvGrpSpPr>
          <p:cNvPr id="3" name="组合 2"/>
          <p:cNvGrpSpPr/>
          <p:nvPr/>
        </p:nvGrpSpPr>
        <p:grpSpPr>
          <a:xfrm>
            <a:off x="607191" y="2493394"/>
            <a:ext cx="7929618" cy="3671910"/>
            <a:chOff x="357158" y="2071679"/>
            <a:chExt cx="7929618" cy="3671910"/>
          </a:xfrm>
        </p:grpSpPr>
        <p:pic>
          <p:nvPicPr>
            <p:cNvPr id="5" name="Picture 2"/>
            <p:cNvPicPr>
              <a:picLocks noChangeAspect="1" noChangeArrowheads="1"/>
            </p:cNvPicPr>
            <p:nvPr/>
          </p:nvPicPr>
          <p:blipFill>
            <a:blip r:embed="rId2"/>
            <a:srcRect/>
            <a:stretch>
              <a:fillRect/>
            </a:stretch>
          </p:blipFill>
          <p:spPr bwMode="auto">
            <a:xfrm>
              <a:off x="357158" y="2071679"/>
              <a:ext cx="7929618" cy="3545136"/>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3214678" y="5429264"/>
              <a:ext cx="2071702" cy="314325"/>
            </a:xfrm>
            <a:prstGeom prst="rect">
              <a:avLst/>
            </a:prstGeom>
            <a:noFill/>
            <a:ln w="9525">
              <a:noFill/>
              <a:miter lim="800000"/>
              <a:headEnd/>
              <a:tailEnd/>
            </a:ln>
            <a:effectLst/>
          </p:spPr>
        </p:pic>
      </p:grpSp>
      <p:sp>
        <p:nvSpPr>
          <p:cNvPr id="4" name="椭圆 3"/>
          <p:cNvSpPr/>
          <p:nvPr/>
        </p:nvSpPr>
        <p:spPr bwMode="auto">
          <a:xfrm>
            <a:off x="5929322" y="2382361"/>
            <a:ext cx="2214578" cy="3643338"/>
          </a:xfrm>
          <a:prstGeom prst="ellipse">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lnSpc>
                <a:spcPct val="90000"/>
              </a:lnSpc>
              <a:spcBef>
                <a:spcPct val="0"/>
              </a:spcBef>
              <a:spcAft>
                <a:spcPct val="0"/>
              </a:spcAft>
              <a:defRPr kern="1200">
                <a:solidFill>
                  <a:schemeClr val="tx1"/>
                </a:solidFill>
                <a:latin typeface="Arial" charset="0"/>
                <a:ea typeface="黑体" pitchFamily="2" charset="-122"/>
                <a:cs typeface="+mn-cs"/>
              </a:defRPr>
            </a:lvl1pPr>
            <a:lvl2pPr marL="457200" algn="l" rtl="0" fontAlgn="base">
              <a:lnSpc>
                <a:spcPct val="90000"/>
              </a:lnSpc>
              <a:spcBef>
                <a:spcPct val="0"/>
              </a:spcBef>
              <a:spcAft>
                <a:spcPct val="0"/>
              </a:spcAft>
              <a:defRPr kern="1200">
                <a:solidFill>
                  <a:schemeClr val="tx1"/>
                </a:solidFill>
                <a:latin typeface="Arial" charset="0"/>
                <a:ea typeface="黑体" pitchFamily="2" charset="-122"/>
                <a:cs typeface="+mn-cs"/>
              </a:defRPr>
            </a:lvl2pPr>
            <a:lvl3pPr marL="914400" algn="l" rtl="0" fontAlgn="base">
              <a:lnSpc>
                <a:spcPct val="90000"/>
              </a:lnSpc>
              <a:spcBef>
                <a:spcPct val="0"/>
              </a:spcBef>
              <a:spcAft>
                <a:spcPct val="0"/>
              </a:spcAft>
              <a:defRPr kern="1200">
                <a:solidFill>
                  <a:schemeClr val="tx1"/>
                </a:solidFill>
                <a:latin typeface="Arial" charset="0"/>
                <a:ea typeface="黑体" pitchFamily="2" charset="-122"/>
                <a:cs typeface="+mn-cs"/>
              </a:defRPr>
            </a:lvl3pPr>
            <a:lvl4pPr marL="1371600" algn="l" rtl="0" fontAlgn="base">
              <a:lnSpc>
                <a:spcPct val="90000"/>
              </a:lnSpc>
              <a:spcBef>
                <a:spcPct val="0"/>
              </a:spcBef>
              <a:spcAft>
                <a:spcPct val="0"/>
              </a:spcAft>
              <a:defRPr kern="1200">
                <a:solidFill>
                  <a:schemeClr val="tx1"/>
                </a:solidFill>
                <a:latin typeface="Arial" charset="0"/>
                <a:ea typeface="黑体" pitchFamily="2" charset="-122"/>
                <a:cs typeface="+mn-cs"/>
              </a:defRPr>
            </a:lvl4pPr>
            <a:lvl5pPr marL="1828800" algn="l" rtl="0" fontAlgn="base">
              <a:lnSpc>
                <a:spcPct val="90000"/>
              </a:lnSpc>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a:lstStyle>
          <a:p>
            <a:pPr marL="342900" marR="0" indent="-342900" algn="l" defTabSz="914400" rtl="0" eaLnBrk="1" fontAlgn="base" latinLnBrk="0" hangingPunct="1">
              <a:lnSpc>
                <a:spcPct val="9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itchFamily="34" charset="0"/>
              <a:ea typeface="黑体" pitchFamily="2" charset="-122"/>
            </a:endParaRPr>
          </a:p>
        </p:txBody>
      </p:sp>
    </p:spTree>
    <p:extLst>
      <p:ext uri="{BB962C8B-B14F-4D97-AF65-F5344CB8AC3E}">
        <p14:creationId xmlns:p14="http://schemas.microsoft.com/office/powerpoint/2010/main" val="2068327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effectLst/>
              </a:rPr>
              <a:t>Cloud Storage, Storage Clouds, Object Storage</a:t>
            </a:r>
            <a:endParaRPr lang="zh-CN" altLang="en-US" sz="2800" dirty="0">
              <a:effectLst/>
            </a:endParaRPr>
          </a:p>
        </p:txBody>
      </p:sp>
      <p:sp>
        <p:nvSpPr>
          <p:cNvPr id="3" name="内容占位符 2"/>
          <p:cNvSpPr>
            <a:spLocks noGrp="1"/>
          </p:cNvSpPr>
          <p:nvPr>
            <p:ph idx="1"/>
          </p:nvPr>
        </p:nvSpPr>
        <p:spPr>
          <a:xfrm>
            <a:off x="428596" y="1357298"/>
            <a:ext cx="8229600" cy="4786346"/>
          </a:xfrm>
        </p:spPr>
        <p:txBody>
          <a:bodyPr/>
          <a:lstStyle/>
          <a:p>
            <a:r>
              <a:rPr lang="en-US" altLang="zh-CN" b="1" dirty="0">
                <a:solidFill>
                  <a:srgbClr val="FF0000"/>
                </a:solidFill>
              </a:rPr>
              <a:t>Cloud Storage </a:t>
            </a:r>
            <a:r>
              <a:rPr lang="en-US" altLang="zh-CN" dirty="0"/>
              <a:t>is the storage used for Compute Cloud infrastructures</a:t>
            </a:r>
          </a:p>
          <a:p>
            <a:pPr lvl="1"/>
            <a:r>
              <a:rPr lang="en-US" altLang="zh-CN" dirty="0"/>
              <a:t>Compute Clouds are very IOPS intensive and usually </a:t>
            </a:r>
            <a:r>
              <a:rPr lang="en-US" altLang="zh-CN" sz="2800" b="1" i="1" dirty="0"/>
              <a:t>block storage</a:t>
            </a:r>
            <a:r>
              <a:rPr lang="en-US" altLang="zh-CN" sz="2800" b="1" dirty="0">
                <a:solidFill>
                  <a:schemeClr val="bg2"/>
                </a:solidFill>
              </a:rPr>
              <a:t> </a:t>
            </a:r>
            <a:r>
              <a:rPr lang="en-US" altLang="zh-CN" dirty="0"/>
              <a:t>is used in these applications</a:t>
            </a:r>
          </a:p>
          <a:p>
            <a:r>
              <a:rPr lang="en-US" altLang="zh-CN" b="1" dirty="0">
                <a:solidFill>
                  <a:srgbClr val="FF0000"/>
                </a:solidFill>
              </a:rPr>
              <a:t>Storage Clouds </a:t>
            </a:r>
            <a:r>
              <a:rPr lang="en-US" altLang="zh-CN" dirty="0"/>
              <a:t>are “storage in the cloud”, whether public or private</a:t>
            </a:r>
          </a:p>
          <a:p>
            <a:pPr lvl="1"/>
            <a:r>
              <a:rPr lang="en-US" altLang="zh-CN" dirty="0"/>
              <a:t>Storage Clouds are simply storage capacity that is made available through the Internet </a:t>
            </a:r>
          </a:p>
          <a:p>
            <a:pPr lvl="1"/>
            <a:r>
              <a:rPr lang="en-US" altLang="zh-CN" dirty="0"/>
              <a:t>Most of today’s storage clouds use </a:t>
            </a:r>
            <a:r>
              <a:rPr lang="en-US" altLang="zh-CN" sz="2800" b="1" dirty="0">
                <a:solidFill>
                  <a:srgbClr val="FF0000"/>
                </a:solidFill>
              </a:rPr>
              <a:t>object storage </a:t>
            </a:r>
            <a:r>
              <a:rPr lang="en-US" altLang="zh-CN" dirty="0"/>
              <a:t>technologies</a:t>
            </a:r>
            <a:endParaRPr lang="zh-CN" altLang="en-US" dirty="0"/>
          </a:p>
        </p:txBody>
      </p:sp>
    </p:spTree>
    <p:extLst>
      <p:ext uri="{BB962C8B-B14F-4D97-AF65-F5344CB8AC3E}">
        <p14:creationId xmlns:p14="http://schemas.microsoft.com/office/powerpoint/2010/main" val="316394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571480"/>
            <a:ext cx="8929718" cy="719138"/>
          </a:xfrm>
        </p:spPr>
        <p:txBody>
          <a:bodyPr/>
          <a:lstStyle/>
          <a:p>
            <a:pPr algn="l"/>
            <a:r>
              <a:rPr lang="en-US" altLang="zh-CN" sz="2800" dirty="0">
                <a:effectLst/>
              </a:rPr>
              <a:t>Scale out object storage with simple </a:t>
            </a:r>
            <a:r>
              <a:rPr lang="en-US" altLang="zh-CN" sz="2800" dirty="0">
                <a:solidFill>
                  <a:srgbClr val="FF0000"/>
                </a:solidFill>
                <a:effectLst/>
              </a:rPr>
              <a:t>REST API </a:t>
            </a:r>
            <a:endParaRPr lang="zh-CN" altLang="en-US" sz="2800" dirty="0">
              <a:solidFill>
                <a:srgbClr val="FF0000"/>
              </a:solidFill>
              <a:effectLst/>
            </a:endParaRPr>
          </a:p>
        </p:txBody>
      </p:sp>
      <p:pic>
        <p:nvPicPr>
          <p:cNvPr id="46082" name="Picture 2"/>
          <p:cNvPicPr>
            <a:picLocks noChangeAspect="1" noChangeArrowheads="1"/>
          </p:cNvPicPr>
          <p:nvPr/>
        </p:nvPicPr>
        <p:blipFill>
          <a:blip r:embed="rId3"/>
          <a:srcRect/>
          <a:stretch>
            <a:fillRect/>
          </a:stretch>
        </p:blipFill>
        <p:spPr bwMode="auto">
          <a:xfrm>
            <a:off x="857224" y="1214422"/>
            <a:ext cx="7143800" cy="5469840"/>
          </a:xfrm>
          <a:prstGeom prst="rect">
            <a:avLst/>
          </a:prstGeom>
          <a:noFill/>
          <a:ln w="9525">
            <a:noFill/>
            <a:miter lim="800000"/>
            <a:headEnd/>
            <a:tailEnd/>
          </a:ln>
          <a:effectLst/>
        </p:spPr>
      </p:pic>
    </p:spTree>
    <p:extLst>
      <p:ext uri="{BB962C8B-B14F-4D97-AF65-F5344CB8AC3E}">
        <p14:creationId xmlns:p14="http://schemas.microsoft.com/office/powerpoint/2010/main" val="841638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rPr>
              <a:t>课程背景</a:t>
            </a:r>
          </a:p>
        </p:txBody>
      </p:sp>
      <p:sp>
        <p:nvSpPr>
          <p:cNvPr id="3" name="内容占位符 2"/>
          <p:cNvSpPr>
            <a:spLocks noGrp="1"/>
          </p:cNvSpPr>
          <p:nvPr>
            <p:ph idx="1"/>
          </p:nvPr>
        </p:nvSpPr>
        <p:spPr>
          <a:xfrm>
            <a:off x="0" y="6120000"/>
            <a:ext cx="9144000" cy="738000"/>
          </a:xfrm>
        </p:spPr>
        <p:txBody>
          <a:bodyPr anchor="ctr">
            <a:noAutofit/>
          </a:bodyPr>
          <a:lstStyle/>
          <a:p>
            <a:pPr marL="0" indent="0" algn="ctr">
              <a:buNone/>
            </a:pPr>
            <a:r>
              <a:rPr lang="zh-CN" altLang="en-US" sz="3600" dirty="0"/>
              <a:t>内容也异常丰富</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000" y="1440000"/>
            <a:ext cx="4680000" cy="4305600"/>
          </a:xfrm>
          <a:prstGeom prst="rect">
            <a:avLst/>
          </a:prstGeom>
        </p:spPr>
      </p:pic>
    </p:spTree>
    <p:extLst>
      <p:ext uri="{BB962C8B-B14F-4D97-AF65-F5344CB8AC3E}">
        <p14:creationId xmlns:p14="http://schemas.microsoft.com/office/powerpoint/2010/main" val="1468432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REST API</a:t>
            </a:r>
            <a:endParaRPr lang="zh-CN" altLang="en-US" dirty="0"/>
          </a:p>
        </p:txBody>
      </p:sp>
      <p:sp>
        <p:nvSpPr>
          <p:cNvPr id="3" name="内容占位符 2"/>
          <p:cNvSpPr>
            <a:spLocks noGrp="1"/>
          </p:cNvSpPr>
          <p:nvPr>
            <p:ph idx="1"/>
          </p:nvPr>
        </p:nvSpPr>
        <p:spPr>
          <a:xfrm>
            <a:off x="571472" y="1285860"/>
            <a:ext cx="8186798" cy="5286412"/>
          </a:xfrm>
        </p:spPr>
        <p:txBody>
          <a:bodyPr/>
          <a:lstStyle/>
          <a:p>
            <a:r>
              <a:rPr lang="en-US" altLang="zh-CN" sz="2800" dirty="0"/>
              <a:t>REST stands for </a:t>
            </a:r>
            <a:r>
              <a:rPr lang="en-US" altLang="zh-CN" sz="2800" dirty="0">
                <a:solidFill>
                  <a:srgbClr val="FF0000"/>
                </a:solidFill>
              </a:rPr>
              <a:t>Re</a:t>
            </a:r>
            <a:r>
              <a:rPr lang="en-US" altLang="zh-CN" sz="2800" dirty="0"/>
              <a:t>presentational </a:t>
            </a:r>
            <a:r>
              <a:rPr lang="en-US" altLang="zh-CN" sz="2800" dirty="0">
                <a:solidFill>
                  <a:srgbClr val="FF0000"/>
                </a:solidFill>
              </a:rPr>
              <a:t>S</a:t>
            </a:r>
            <a:r>
              <a:rPr lang="en-US" altLang="zh-CN" sz="2800" dirty="0"/>
              <a:t>tate </a:t>
            </a:r>
            <a:r>
              <a:rPr lang="en-US" altLang="zh-CN" sz="2800" dirty="0">
                <a:solidFill>
                  <a:srgbClr val="FF0000"/>
                </a:solidFill>
              </a:rPr>
              <a:t>T</a:t>
            </a:r>
            <a:r>
              <a:rPr lang="en-US" altLang="zh-CN" sz="2800" dirty="0"/>
              <a:t>ransfer</a:t>
            </a:r>
          </a:p>
          <a:p>
            <a:r>
              <a:rPr lang="en-US" altLang="zh-CN" sz="2800" dirty="0"/>
              <a:t>It is a software architecture that is used for distributed application environments</a:t>
            </a:r>
          </a:p>
          <a:p>
            <a:r>
              <a:rPr lang="en-US" altLang="zh-CN" sz="2800" dirty="0"/>
              <a:t>REST API’s have become the </a:t>
            </a:r>
            <a:r>
              <a:rPr lang="en-US" altLang="zh-CN" sz="2800" dirty="0">
                <a:solidFill>
                  <a:srgbClr val="FF0000"/>
                </a:solidFill>
              </a:rPr>
              <a:t>predominant interface for cloud applications to connect to the cloud</a:t>
            </a:r>
          </a:p>
          <a:p>
            <a:r>
              <a:rPr lang="en-US" altLang="zh-CN" sz="2800" dirty="0"/>
              <a:t>For storage-centric cloud applications, a REST API is the interface between the </a:t>
            </a:r>
            <a:r>
              <a:rPr lang="en-US" altLang="zh-CN" sz="2800" dirty="0">
                <a:solidFill>
                  <a:srgbClr val="FF0000"/>
                </a:solidFill>
              </a:rPr>
              <a:t>application</a:t>
            </a:r>
            <a:r>
              <a:rPr lang="en-US" altLang="zh-CN" sz="2800" dirty="0"/>
              <a:t> and the </a:t>
            </a:r>
            <a:r>
              <a:rPr lang="en-US" altLang="zh-CN" sz="2800" dirty="0">
                <a:solidFill>
                  <a:srgbClr val="FF0000"/>
                </a:solidFill>
              </a:rPr>
              <a:t>object storage platform</a:t>
            </a:r>
          </a:p>
          <a:p>
            <a:r>
              <a:rPr lang="en-US" altLang="zh-CN" sz="2800" dirty="0"/>
              <a:t>PUT  GET  DELETE…</a:t>
            </a:r>
            <a:endParaRPr lang="zh-CN" altLang="en-US" sz="2800" dirty="0"/>
          </a:p>
        </p:txBody>
      </p:sp>
    </p:spTree>
    <p:extLst>
      <p:ext uri="{BB962C8B-B14F-4D97-AF65-F5344CB8AC3E}">
        <p14:creationId xmlns:p14="http://schemas.microsoft.com/office/powerpoint/2010/main" val="804963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571480"/>
            <a:ext cx="8572560" cy="719138"/>
          </a:xfrm>
        </p:spPr>
        <p:txBody>
          <a:bodyPr/>
          <a:lstStyle/>
          <a:p>
            <a:r>
              <a:rPr lang="en-US" altLang="zh-CN" dirty="0"/>
              <a:t>Current Object Storage Summary</a:t>
            </a:r>
            <a:endParaRPr lang="zh-CN" altLang="en-US" dirty="0"/>
          </a:p>
        </p:txBody>
      </p:sp>
      <p:sp>
        <p:nvSpPr>
          <p:cNvPr id="3" name="内容占位符 2"/>
          <p:cNvSpPr>
            <a:spLocks noGrp="1"/>
          </p:cNvSpPr>
          <p:nvPr>
            <p:ph idx="1"/>
          </p:nvPr>
        </p:nvSpPr>
        <p:spPr>
          <a:xfrm>
            <a:off x="428596" y="1500174"/>
            <a:ext cx="8229600" cy="4786346"/>
          </a:xfrm>
        </p:spPr>
        <p:txBody>
          <a:bodyPr/>
          <a:lstStyle/>
          <a:p>
            <a:r>
              <a:rPr lang="en-US" altLang="zh-CN" dirty="0"/>
              <a:t>Data is stored as objects in one </a:t>
            </a:r>
            <a:r>
              <a:rPr lang="en-US" altLang="zh-CN" dirty="0">
                <a:solidFill>
                  <a:schemeClr val="accent5">
                    <a:lumMod val="50000"/>
                  </a:schemeClr>
                </a:solidFill>
              </a:rPr>
              <a:t>large</a:t>
            </a:r>
            <a:r>
              <a:rPr lang="en-US" altLang="zh-CN" dirty="0"/>
              <a:t>, </a:t>
            </a:r>
            <a:r>
              <a:rPr lang="en-US" altLang="zh-CN" dirty="0">
                <a:solidFill>
                  <a:schemeClr val="accent5">
                    <a:lumMod val="50000"/>
                  </a:schemeClr>
                </a:solidFill>
              </a:rPr>
              <a:t>scalable</a:t>
            </a:r>
            <a:r>
              <a:rPr lang="en-US" altLang="zh-CN" dirty="0">
                <a:solidFill>
                  <a:srgbClr val="FF0000"/>
                </a:solidFill>
              </a:rPr>
              <a:t> pool of storage</a:t>
            </a:r>
          </a:p>
          <a:p>
            <a:r>
              <a:rPr lang="en-US" altLang="zh-CN" dirty="0"/>
              <a:t>Objects are stored with metadata – information about the object</a:t>
            </a:r>
          </a:p>
          <a:p>
            <a:r>
              <a:rPr lang="en-US" altLang="zh-CN" dirty="0"/>
              <a:t>An Object ID is stored, to locate the data</a:t>
            </a:r>
          </a:p>
          <a:p>
            <a:r>
              <a:rPr lang="en-US" altLang="zh-CN" dirty="0">
                <a:solidFill>
                  <a:srgbClr val="FF0000"/>
                </a:solidFill>
              </a:rPr>
              <a:t>REST</a:t>
            </a:r>
            <a:r>
              <a:rPr lang="en-US" altLang="zh-CN" dirty="0"/>
              <a:t> is the standard interface, simple commands used by applications</a:t>
            </a:r>
          </a:p>
          <a:p>
            <a:r>
              <a:rPr lang="en-US" altLang="zh-CN" dirty="0"/>
              <a:t>Objects are </a:t>
            </a:r>
            <a:r>
              <a:rPr lang="en-US" altLang="zh-CN" dirty="0">
                <a:solidFill>
                  <a:srgbClr val="FF0000"/>
                </a:solidFill>
              </a:rPr>
              <a:t>immutable</a:t>
            </a:r>
            <a:r>
              <a:rPr lang="en-US" altLang="zh-CN" dirty="0"/>
              <a:t>; edits are saved as a new object</a:t>
            </a:r>
            <a:endParaRPr lang="zh-CN" altLang="en-US" dirty="0"/>
          </a:p>
        </p:txBody>
      </p:sp>
    </p:spTree>
    <p:extLst>
      <p:ext uri="{BB962C8B-B14F-4D97-AF65-F5344CB8AC3E}">
        <p14:creationId xmlns:p14="http://schemas.microsoft.com/office/powerpoint/2010/main" val="297852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Migration of Storage Application</a:t>
            </a:r>
            <a:endParaRPr lang="zh-CN" altLang="en-US" dirty="0"/>
          </a:p>
        </p:txBody>
      </p:sp>
      <p:pic>
        <p:nvPicPr>
          <p:cNvPr id="72706" name="Picture 2"/>
          <p:cNvPicPr>
            <a:picLocks noChangeAspect="1" noChangeArrowheads="1"/>
          </p:cNvPicPr>
          <p:nvPr/>
        </p:nvPicPr>
        <p:blipFill>
          <a:blip r:embed="rId2"/>
          <a:srcRect/>
          <a:stretch>
            <a:fillRect/>
          </a:stretch>
        </p:blipFill>
        <p:spPr bwMode="auto">
          <a:xfrm>
            <a:off x="381029" y="1314470"/>
            <a:ext cx="8334375" cy="4972050"/>
          </a:xfrm>
          <a:prstGeom prst="rect">
            <a:avLst/>
          </a:prstGeom>
          <a:noFill/>
          <a:ln w="9525">
            <a:noFill/>
            <a:miter lim="800000"/>
            <a:headEnd/>
            <a:tailEnd/>
          </a:ln>
          <a:effectLst/>
        </p:spPr>
      </p:pic>
    </p:spTree>
    <p:extLst>
      <p:ext uri="{BB962C8B-B14F-4D97-AF65-F5344CB8AC3E}">
        <p14:creationId xmlns:p14="http://schemas.microsoft.com/office/powerpoint/2010/main" val="32514939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The Evolution of Storage</a:t>
            </a:r>
            <a:endParaRPr lang="zh-CN" altLang="en-US" dirty="0">
              <a:solidFill>
                <a:srgbClr val="FF0000"/>
              </a:solidFill>
            </a:endParaRPr>
          </a:p>
        </p:txBody>
      </p:sp>
      <p:pic>
        <p:nvPicPr>
          <p:cNvPr id="73730" name="Picture 2"/>
          <p:cNvPicPr>
            <a:picLocks noChangeAspect="1" noChangeArrowheads="1"/>
          </p:cNvPicPr>
          <p:nvPr/>
        </p:nvPicPr>
        <p:blipFill>
          <a:blip r:embed="rId2"/>
          <a:srcRect/>
          <a:stretch>
            <a:fillRect/>
          </a:stretch>
        </p:blipFill>
        <p:spPr bwMode="auto">
          <a:xfrm>
            <a:off x="571472" y="1357298"/>
            <a:ext cx="7643866" cy="4857040"/>
          </a:xfrm>
          <a:prstGeom prst="rect">
            <a:avLst/>
          </a:prstGeom>
          <a:noFill/>
          <a:ln w="9525">
            <a:noFill/>
            <a:miter lim="800000"/>
            <a:headEnd/>
            <a:tailEnd/>
          </a:ln>
          <a:effectLst/>
        </p:spPr>
      </p:pic>
    </p:spTree>
    <p:extLst>
      <p:ext uri="{BB962C8B-B14F-4D97-AF65-F5344CB8AC3E}">
        <p14:creationId xmlns:p14="http://schemas.microsoft.com/office/powerpoint/2010/main" val="2603219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Vertical Consolidation</a:t>
            </a:r>
            <a:endParaRPr lang="zh-CN" altLang="en-US" dirty="0"/>
          </a:p>
        </p:txBody>
      </p:sp>
      <p:sp>
        <p:nvSpPr>
          <p:cNvPr id="3" name="内容占位符 2"/>
          <p:cNvSpPr>
            <a:spLocks noGrp="1"/>
          </p:cNvSpPr>
          <p:nvPr>
            <p:ph idx="1"/>
          </p:nvPr>
        </p:nvSpPr>
        <p:spPr>
          <a:xfrm>
            <a:off x="457200" y="1571612"/>
            <a:ext cx="8229600" cy="1214446"/>
          </a:xfrm>
        </p:spPr>
        <p:txBody>
          <a:bodyPr/>
          <a:lstStyle/>
          <a:p>
            <a:r>
              <a:rPr lang="en-US" altLang="zh-CN" sz="2000" dirty="0"/>
              <a:t>Storage and server</a:t>
            </a:r>
          </a:p>
          <a:p>
            <a:r>
              <a:rPr lang="en-US" altLang="zh-CN" sz="2000" dirty="0"/>
              <a:t>Migration of data processing applications</a:t>
            </a:r>
          </a:p>
          <a:p>
            <a:r>
              <a:rPr lang="en-US" altLang="zh-CN" sz="2000" b="1" dirty="0">
                <a:solidFill>
                  <a:srgbClr val="FF0000"/>
                </a:solidFill>
              </a:rPr>
              <a:t>No I/O is best I/O</a:t>
            </a:r>
            <a:endParaRPr lang="zh-CN" altLang="en-US" b="1" dirty="0">
              <a:solidFill>
                <a:srgbClr val="FF0000"/>
              </a:solidFill>
            </a:endParaRPr>
          </a:p>
        </p:txBody>
      </p:sp>
      <p:pic>
        <p:nvPicPr>
          <p:cNvPr id="74754" name="Picture 2"/>
          <p:cNvPicPr>
            <a:picLocks noChangeAspect="1" noChangeArrowheads="1"/>
          </p:cNvPicPr>
          <p:nvPr/>
        </p:nvPicPr>
        <p:blipFill>
          <a:blip r:embed="rId2"/>
          <a:srcRect/>
          <a:stretch>
            <a:fillRect/>
          </a:stretch>
        </p:blipFill>
        <p:spPr bwMode="auto">
          <a:xfrm>
            <a:off x="428596" y="2928934"/>
            <a:ext cx="8229600" cy="2562225"/>
          </a:xfrm>
          <a:prstGeom prst="rect">
            <a:avLst/>
          </a:prstGeom>
          <a:noFill/>
          <a:ln w="9525">
            <a:noFill/>
            <a:miter lim="800000"/>
            <a:headEnd/>
            <a:tailEnd/>
          </a:ln>
          <a:effectLst/>
        </p:spPr>
      </p:pic>
    </p:spTree>
    <p:extLst>
      <p:ext uri="{BB962C8B-B14F-4D97-AF65-F5344CB8AC3E}">
        <p14:creationId xmlns:p14="http://schemas.microsoft.com/office/powerpoint/2010/main" val="18208517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4" name="内容占位符 3"/>
          <p:cNvSpPr>
            <a:spLocks noGrp="1"/>
          </p:cNvSpPr>
          <p:nvPr>
            <p:ph idx="1"/>
          </p:nvPr>
        </p:nvSpPr>
        <p:spPr/>
        <p:txBody>
          <a:bodyPr/>
          <a:lstStyle/>
          <a:p>
            <a:r>
              <a:rPr lang="zh-CN" altLang="en-US" dirty="0"/>
              <a:t>前沿技术与系统：</a:t>
            </a:r>
            <a:r>
              <a:rPr lang="en-US" altLang="zh-CN" dirty="0"/>
              <a:t>Swift &amp; </a:t>
            </a:r>
            <a:r>
              <a:rPr lang="en-US" altLang="zh-CN" dirty="0" err="1"/>
              <a:t>Ceph</a:t>
            </a:r>
            <a:endParaRPr lang="zh-CN" altLang="en-US" dirty="0"/>
          </a:p>
          <a:p>
            <a:endParaRPr lang="zh-CN" altLang="en-US" dirty="0"/>
          </a:p>
        </p:txBody>
      </p:sp>
      <p:pic>
        <p:nvPicPr>
          <p:cNvPr id="9" name="内容占位符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6596" y="2345258"/>
            <a:ext cx="5759539" cy="4181666"/>
          </a:xfrm>
          <a:prstGeom prst="rect">
            <a:avLst/>
          </a:prstGeom>
        </p:spPr>
      </p:pic>
    </p:spTree>
    <p:extLst>
      <p:ext uri="{BB962C8B-B14F-4D97-AF65-F5344CB8AC3E}">
        <p14:creationId xmlns:p14="http://schemas.microsoft.com/office/powerpoint/2010/main" val="2195343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85624"/>
            <a:ext cx="9144000" cy="5486751"/>
          </a:xfrm>
          <a:prstGeom prst="rect">
            <a:avLst/>
          </a:prstGeom>
        </p:spPr>
      </p:pic>
      <p:sp>
        <p:nvSpPr>
          <p:cNvPr id="2" name="标题 1"/>
          <p:cNvSpPr>
            <a:spLocks noGrp="1"/>
          </p:cNvSpPr>
          <p:nvPr>
            <p:ph type="title"/>
          </p:nvPr>
        </p:nvSpPr>
        <p:spPr/>
        <p:txBody>
          <a:bodyPr/>
          <a:lstStyle/>
          <a:p>
            <a:r>
              <a:rPr lang="zh-CN" altLang="en-US" dirty="0"/>
              <a:t>实践</a:t>
            </a:r>
          </a:p>
        </p:txBody>
      </p:sp>
      <p:sp>
        <p:nvSpPr>
          <p:cNvPr id="4" name="内容占位符 3"/>
          <p:cNvSpPr>
            <a:spLocks noGrp="1"/>
          </p:cNvSpPr>
          <p:nvPr>
            <p:ph idx="1"/>
          </p:nvPr>
        </p:nvSpPr>
        <p:spPr/>
        <p:txBody>
          <a:bodyPr/>
          <a:lstStyle/>
          <a:p>
            <a:r>
              <a:rPr lang="zh-CN" altLang="en-US" dirty="0"/>
              <a:t>前沿技术与系统：</a:t>
            </a:r>
            <a:r>
              <a:rPr lang="en-US" altLang="zh-CN" dirty="0" err="1"/>
              <a:t>Minio</a:t>
            </a:r>
            <a:endParaRPr lang="en-US" altLang="zh-CN" dirty="0"/>
          </a:p>
        </p:txBody>
      </p:sp>
    </p:spTree>
    <p:extLst>
      <p:ext uri="{BB962C8B-B14F-4D97-AF65-F5344CB8AC3E}">
        <p14:creationId xmlns:p14="http://schemas.microsoft.com/office/powerpoint/2010/main" val="570472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fontScale="85000" lnSpcReduction="20000"/>
          </a:bodyPr>
          <a:lstStyle/>
          <a:p>
            <a:pPr>
              <a:lnSpc>
                <a:spcPct val="120000"/>
              </a:lnSpc>
              <a:spcBef>
                <a:spcPts val="0"/>
              </a:spcBef>
            </a:pPr>
            <a:r>
              <a:rPr lang="zh-CN" altLang="en-US" dirty="0"/>
              <a:t>实验内容</a:t>
            </a:r>
            <a:endParaRPr lang="en-US" altLang="zh-CN" dirty="0"/>
          </a:p>
          <a:p>
            <a:pPr lvl="1">
              <a:lnSpc>
                <a:spcPct val="120000"/>
              </a:lnSpc>
              <a:spcBef>
                <a:spcPts val="0"/>
              </a:spcBef>
            </a:pPr>
            <a:r>
              <a:rPr lang="zh-CN" altLang="en-US" dirty="0"/>
              <a:t>搭建对象存储系统</a:t>
            </a:r>
            <a:endParaRPr lang="en-US" altLang="zh-CN" dirty="0"/>
          </a:p>
          <a:p>
            <a:pPr lvl="2">
              <a:lnSpc>
                <a:spcPct val="120000"/>
              </a:lnSpc>
              <a:spcBef>
                <a:spcPts val="0"/>
              </a:spcBef>
            </a:pPr>
            <a:r>
              <a:rPr lang="en-US" altLang="zh-CN" dirty="0" err="1"/>
              <a:t>Minio</a:t>
            </a:r>
            <a:r>
              <a:rPr lang="en-US" altLang="zh-CN" dirty="0"/>
              <a:t> </a:t>
            </a:r>
            <a:r>
              <a:rPr lang="en-US" altLang="zh-CN" b="1" baseline="-25000" dirty="0">
                <a:solidFill>
                  <a:srgbClr val="00B050"/>
                </a:solidFill>
              </a:rPr>
              <a:t>[Easy]</a:t>
            </a:r>
            <a:r>
              <a:rPr lang="en-US" altLang="zh-CN" dirty="0"/>
              <a:t>, Swift </a:t>
            </a:r>
            <a:r>
              <a:rPr lang="en-US" altLang="zh-CN" b="1" baseline="-25000" dirty="0">
                <a:solidFill>
                  <a:srgbClr val="FF9933"/>
                </a:solidFill>
              </a:rPr>
              <a:t>[Medium]</a:t>
            </a:r>
            <a:r>
              <a:rPr lang="en-US" altLang="zh-CN" dirty="0"/>
              <a:t>, </a:t>
            </a:r>
            <a:r>
              <a:rPr lang="en-US" altLang="zh-CN" dirty="0" err="1"/>
              <a:t>Ceph</a:t>
            </a:r>
            <a:r>
              <a:rPr lang="en-US" altLang="zh-CN" dirty="0"/>
              <a:t> </a:t>
            </a:r>
            <a:r>
              <a:rPr lang="en-US" altLang="zh-CN" b="1" baseline="-25000" dirty="0">
                <a:solidFill>
                  <a:srgbClr val="FF0000"/>
                </a:solidFill>
              </a:rPr>
              <a:t>[Hard]</a:t>
            </a:r>
          </a:p>
          <a:p>
            <a:pPr lvl="1">
              <a:lnSpc>
                <a:spcPct val="120000"/>
              </a:lnSpc>
              <a:spcBef>
                <a:spcPts val="0"/>
              </a:spcBef>
            </a:pPr>
            <a:r>
              <a:rPr lang="zh-CN" altLang="en-US" dirty="0"/>
              <a:t>完成基本操作</a:t>
            </a:r>
            <a:endParaRPr lang="en-US" altLang="zh-CN" dirty="0"/>
          </a:p>
          <a:p>
            <a:pPr lvl="2">
              <a:lnSpc>
                <a:spcPct val="120000"/>
              </a:lnSpc>
              <a:spcBef>
                <a:spcPts val="0"/>
              </a:spcBef>
            </a:pPr>
            <a:r>
              <a:rPr lang="en-US" altLang="zh-CN" dirty="0"/>
              <a:t>post, upload, download, list, stat, copy, delete</a:t>
            </a:r>
          </a:p>
          <a:p>
            <a:pPr lvl="1">
              <a:lnSpc>
                <a:spcPct val="120000"/>
              </a:lnSpc>
              <a:spcBef>
                <a:spcPts val="0"/>
              </a:spcBef>
            </a:pPr>
            <a:r>
              <a:rPr lang="zh-CN" altLang="en-US" dirty="0"/>
              <a:t>观测性能</a:t>
            </a:r>
            <a:endParaRPr lang="en-US" altLang="zh-CN" dirty="0"/>
          </a:p>
          <a:p>
            <a:pPr lvl="2">
              <a:lnSpc>
                <a:spcPct val="120000"/>
              </a:lnSpc>
              <a:spcBef>
                <a:spcPts val="0"/>
              </a:spcBef>
            </a:pPr>
            <a:r>
              <a:rPr lang="en-US" altLang="zh-CN" b="1" dirty="0">
                <a:solidFill>
                  <a:srgbClr val="00B050"/>
                </a:solidFill>
              </a:rPr>
              <a:t>[Easy]</a:t>
            </a:r>
            <a:r>
              <a:rPr lang="en-US" altLang="zh-CN" dirty="0"/>
              <a:t> </a:t>
            </a:r>
            <a:r>
              <a:rPr lang="zh-CN" altLang="en-US" dirty="0"/>
              <a:t>自编脚本：基于 </a:t>
            </a:r>
            <a:r>
              <a:rPr lang="en-US" altLang="zh-CN" dirty="0"/>
              <a:t>curl </a:t>
            </a:r>
            <a:r>
              <a:rPr lang="zh-CN" altLang="en-US" dirty="0"/>
              <a:t>工具</a:t>
            </a:r>
            <a:endParaRPr lang="en-US" altLang="zh-CN" dirty="0"/>
          </a:p>
          <a:p>
            <a:pPr lvl="3">
              <a:lnSpc>
                <a:spcPct val="120000"/>
              </a:lnSpc>
              <a:spcBef>
                <a:spcPts val="0"/>
              </a:spcBef>
            </a:pPr>
            <a:r>
              <a:rPr lang="zh-CN" altLang="en-US" dirty="0"/>
              <a:t>传送门 </a:t>
            </a:r>
            <a:r>
              <a:rPr lang="en-US" altLang="zh-CN" dirty="0">
                <a:hlinkClick r:id="rId2"/>
              </a:rPr>
              <a:t>https://curl.haxx.se/</a:t>
            </a:r>
            <a:r>
              <a:rPr lang="en-US" altLang="zh-CN" dirty="0"/>
              <a:t> </a:t>
            </a:r>
          </a:p>
          <a:p>
            <a:pPr lvl="3">
              <a:lnSpc>
                <a:spcPct val="120000"/>
              </a:lnSpc>
              <a:spcBef>
                <a:spcPts val="0"/>
              </a:spcBef>
            </a:pPr>
            <a:r>
              <a:rPr lang="zh-CN" altLang="en-US" dirty="0"/>
              <a:t>基本功能 </a:t>
            </a:r>
            <a:r>
              <a:rPr lang="en-US" altLang="zh-CN" dirty="0">
                <a:hlinkClick r:id="rId3"/>
              </a:rPr>
              <a:t>http://www.cnblogs.com/gbyukg/p/3326825.html</a:t>
            </a:r>
            <a:r>
              <a:rPr lang="en-US" altLang="zh-CN" dirty="0"/>
              <a:t> </a:t>
            </a:r>
          </a:p>
          <a:p>
            <a:pPr lvl="2">
              <a:lnSpc>
                <a:spcPct val="120000"/>
              </a:lnSpc>
              <a:spcBef>
                <a:spcPts val="0"/>
              </a:spcBef>
            </a:pPr>
            <a:r>
              <a:rPr lang="en-US" altLang="zh-CN" b="1" dirty="0">
                <a:solidFill>
                  <a:srgbClr val="FF9933"/>
                </a:solidFill>
              </a:rPr>
              <a:t>[Medium]</a:t>
            </a:r>
            <a:r>
              <a:rPr lang="en-US" altLang="zh-CN" dirty="0"/>
              <a:t> </a:t>
            </a:r>
            <a:r>
              <a:rPr lang="zh-CN" altLang="en-US" dirty="0"/>
              <a:t>专用工具：</a:t>
            </a:r>
            <a:r>
              <a:rPr lang="en-US" altLang="zh-CN" dirty="0" err="1"/>
              <a:t>cosbench</a:t>
            </a:r>
            <a:endParaRPr lang="en-US" altLang="zh-CN" dirty="0"/>
          </a:p>
          <a:p>
            <a:pPr lvl="3">
              <a:lnSpc>
                <a:spcPct val="120000"/>
              </a:lnSpc>
              <a:spcBef>
                <a:spcPts val="0"/>
              </a:spcBef>
            </a:pPr>
            <a:r>
              <a:rPr lang="zh-CN" altLang="en-US" dirty="0"/>
              <a:t>传送门 </a:t>
            </a:r>
            <a:r>
              <a:rPr lang="en-US" altLang="zh-CN" dirty="0">
                <a:hlinkClick r:id="rId4"/>
              </a:rPr>
              <a:t>https://github.com/intel-cloud/cosbench</a:t>
            </a:r>
            <a:r>
              <a:rPr lang="en-US" altLang="zh-CN" dirty="0"/>
              <a:t> </a:t>
            </a:r>
          </a:p>
          <a:p>
            <a:pPr lvl="3">
              <a:lnSpc>
                <a:spcPct val="120000"/>
              </a:lnSpc>
              <a:spcBef>
                <a:spcPts val="0"/>
              </a:spcBef>
            </a:pPr>
            <a:r>
              <a:rPr lang="zh-CN" altLang="en-US" dirty="0"/>
              <a:t>使用步骤参考</a:t>
            </a:r>
            <a:endParaRPr lang="en-US" altLang="zh-CN" dirty="0"/>
          </a:p>
          <a:p>
            <a:pPr lvl="4">
              <a:lnSpc>
                <a:spcPct val="120000"/>
              </a:lnSpc>
              <a:spcBef>
                <a:spcPts val="0"/>
              </a:spcBef>
            </a:pPr>
            <a:r>
              <a:rPr lang="en-US" altLang="zh-CN" dirty="0">
                <a:hlinkClick r:id="rId5"/>
              </a:rPr>
              <a:t>http://www.cnblogs.com/landhu/p/5843282.html</a:t>
            </a:r>
            <a:r>
              <a:rPr lang="en-US" altLang="zh-CN" dirty="0"/>
              <a:t> </a:t>
            </a:r>
          </a:p>
          <a:p>
            <a:pPr lvl="4">
              <a:lnSpc>
                <a:spcPct val="120000"/>
              </a:lnSpc>
              <a:spcBef>
                <a:spcPts val="0"/>
              </a:spcBef>
            </a:pPr>
            <a:r>
              <a:rPr lang="en-US" altLang="zh-CN" dirty="0">
                <a:hlinkClick r:id="rId6"/>
              </a:rPr>
              <a:t>http://www.cnblogs.com/ksguai/p/5768369.html</a:t>
            </a:r>
            <a:r>
              <a:rPr lang="en-US" altLang="zh-CN" dirty="0"/>
              <a:t> </a:t>
            </a:r>
          </a:p>
          <a:p>
            <a:pPr lvl="4">
              <a:lnSpc>
                <a:spcPct val="120000"/>
              </a:lnSpc>
              <a:spcBef>
                <a:spcPts val="0"/>
              </a:spcBef>
            </a:pPr>
            <a:r>
              <a:rPr lang="en-US" altLang="zh-CN" dirty="0">
                <a:hlinkClick r:id="rId7"/>
              </a:rPr>
              <a:t>https://my.oschina.net/myspaceNUAA/blog/620161</a:t>
            </a:r>
            <a:r>
              <a:rPr lang="en-US" altLang="zh-CN" dirty="0"/>
              <a:t> </a:t>
            </a:r>
          </a:p>
        </p:txBody>
      </p:sp>
    </p:spTree>
    <p:extLst>
      <p:ext uri="{BB962C8B-B14F-4D97-AF65-F5344CB8AC3E}">
        <p14:creationId xmlns:p14="http://schemas.microsoft.com/office/powerpoint/2010/main" val="736665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fontScale="92500" lnSpcReduction="10000"/>
          </a:bodyPr>
          <a:lstStyle/>
          <a:p>
            <a:pPr>
              <a:lnSpc>
                <a:spcPct val="110000"/>
              </a:lnSpc>
              <a:spcBef>
                <a:spcPts val="0"/>
              </a:spcBef>
            </a:pPr>
            <a:r>
              <a:rPr lang="zh-CN" altLang="en-US" dirty="0"/>
              <a:t>参考资料</a:t>
            </a:r>
            <a:endParaRPr lang="en-US" altLang="zh-CN" dirty="0"/>
          </a:p>
          <a:p>
            <a:pPr lvl="1">
              <a:lnSpc>
                <a:spcPct val="110000"/>
              </a:lnSpc>
              <a:spcBef>
                <a:spcPts val="0"/>
              </a:spcBef>
            </a:pPr>
            <a:r>
              <a:rPr lang="en-US" altLang="zh-CN" dirty="0" err="1">
                <a:solidFill>
                  <a:srgbClr val="00B050"/>
                </a:solidFill>
              </a:rPr>
              <a:t>Minio</a:t>
            </a:r>
            <a:endParaRPr lang="en-US" altLang="zh-CN" dirty="0">
              <a:solidFill>
                <a:srgbClr val="00B050"/>
              </a:solidFill>
            </a:endParaRPr>
          </a:p>
          <a:p>
            <a:pPr lvl="2">
              <a:lnSpc>
                <a:spcPct val="110000"/>
              </a:lnSpc>
              <a:spcBef>
                <a:spcPts val="0"/>
              </a:spcBef>
            </a:pPr>
            <a:r>
              <a:rPr lang="zh-CN" altLang="en-US" dirty="0"/>
              <a:t>官网</a:t>
            </a:r>
          </a:p>
          <a:p>
            <a:pPr lvl="3">
              <a:lnSpc>
                <a:spcPct val="110000"/>
              </a:lnSpc>
              <a:spcBef>
                <a:spcPts val="0"/>
              </a:spcBef>
            </a:pPr>
            <a:r>
              <a:rPr lang="en-US" altLang="zh-CN" dirty="0">
                <a:hlinkClick r:id="rId2"/>
              </a:rPr>
              <a:t>https://minio.io/</a:t>
            </a:r>
            <a:r>
              <a:rPr lang="en-US" altLang="zh-CN" dirty="0"/>
              <a:t> </a:t>
            </a:r>
          </a:p>
          <a:p>
            <a:pPr lvl="3">
              <a:lnSpc>
                <a:spcPct val="110000"/>
              </a:lnSpc>
              <a:spcBef>
                <a:spcPts val="0"/>
              </a:spcBef>
            </a:pPr>
            <a:r>
              <a:rPr lang="en-US" altLang="zh-CN" dirty="0">
                <a:hlinkClick r:id="rId3"/>
              </a:rPr>
              <a:t>https://github.com/minio/minio</a:t>
            </a:r>
            <a:r>
              <a:rPr lang="en-US" altLang="zh-CN" dirty="0"/>
              <a:t> </a:t>
            </a:r>
          </a:p>
          <a:p>
            <a:pPr lvl="2">
              <a:lnSpc>
                <a:spcPct val="110000"/>
              </a:lnSpc>
              <a:spcBef>
                <a:spcPts val="0"/>
              </a:spcBef>
            </a:pPr>
            <a:r>
              <a:rPr lang="zh-CN" altLang="en-US" dirty="0"/>
              <a:t>简介</a:t>
            </a:r>
          </a:p>
          <a:p>
            <a:pPr lvl="3">
              <a:lnSpc>
                <a:spcPct val="110000"/>
              </a:lnSpc>
              <a:spcBef>
                <a:spcPts val="0"/>
              </a:spcBef>
            </a:pPr>
            <a:r>
              <a:rPr lang="en-US" altLang="zh-CN" dirty="0">
                <a:hlinkClick r:id="rId4"/>
              </a:rPr>
              <a:t>http://www.appinn.com/minio-cloud-storage/</a:t>
            </a:r>
            <a:r>
              <a:rPr lang="en-US" altLang="zh-CN" dirty="0"/>
              <a:t>  </a:t>
            </a:r>
          </a:p>
          <a:p>
            <a:pPr lvl="2">
              <a:lnSpc>
                <a:spcPct val="110000"/>
              </a:lnSpc>
              <a:spcBef>
                <a:spcPts val="0"/>
              </a:spcBef>
            </a:pPr>
            <a:r>
              <a:rPr lang="zh-CN" altLang="en-US" dirty="0"/>
              <a:t>容器镜像</a:t>
            </a:r>
            <a:endParaRPr lang="en-US" altLang="zh-CN" dirty="0"/>
          </a:p>
          <a:p>
            <a:pPr lvl="3">
              <a:lnSpc>
                <a:spcPct val="110000"/>
              </a:lnSpc>
              <a:spcBef>
                <a:spcPts val="0"/>
              </a:spcBef>
            </a:pPr>
            <a:r>
              <a:rPr lang="en-US" altLang="zh-CN" dirty="0">
                <a:hlinkClick r:id="rId5"/>
              </a:rPr>
              <a:t>https://hub.docker.com/r/minio/minio/</a:t>
            </a:r>
            <a:r>
              <a:rPr lang="en-US" altLang="zh-CN" dirty="0"/>
              <a:t> </a:t>
            </a:r>
          </a:p>
          <a:p>
            <a:pPr lvl="2">
              <a:lnSpc>
                <a:spcPct val="110000"/>
              </a:lnSpc>
              <a:spcBef>
                <a:spcPts val="0"/>
              </a:spcBef>
            </a:pPr>
            <a:r>
              <a:rPr lang="zh-CN" altLang="en-US" dirty="0"/>
              <a:t>手把手</a:t>
            </a:r>
            <a:endParaRPr lang="en-US" altLang="zh-CN" dirty="0"/>
          </a:p>
          <a:p>
            <a:pPr lvl="3">
              <a:lnSpc>
                <a:spcPct val="110000"/>
              </a:lnSpc>
              <a:spcBef>
                <a:spcPts val="0"/>
              </a:spcBef>
            </a:pPr>
            <a:r>
              <a:rPr lang="zh-CN" altLang="en-US" dirty="0"/>
              <a:t>官方上手指南 </a:t>
            </a:r>
            <a:r>
              <a:rPr lang="en-US" altLang="zh-CN" dirty="0">
                <a:hlinkClick r:id="rId6"/>
              </a:rPr>
              <a:t>http://docs.minio.io/</a:t>
            </a:r>
            <a:r>
              <a:rPr lang="en-US" altLang="zh-CN" dirty="0"/>
              <a:t> </a:t>
            </a:r>
          </a:p>
          <a:p>
            <a:pPr lvl="3">
              <a:lnSpc>
                <a:spcPct val="110000"/>
              </a:lnSpc>
              <a:spcBef>
                <a:spcPts val="0"/>
              </a:spcBef>
            </a:pPr>
            <a:r>
              <a:rPr lang="en-US" altLang="zh-CN" dirty="0" err="1"/>
              <a:t>Minio</a:t>
            </a:r>
            <a:r>
              <a:rPr lang="en-US" altLang="zh-CN" dirty="0"/>
              <a:t> - AWS S3 </a:t>
            </a:r>
            <a:r>
              <a:rPr lang="zh-CN" altLang="en-US" dirty="0"/>
              <a:t>存储开源实现</a:t>
            </a:r>
            <a:endParaRPr lang="en-US" altLang="zh-CN" dirty="0"/>
          </a:p>
          <a:p>
            <a:pPr lvl="4">
              <a:lnSpc>
                <a:spcPct val="110000"/>
              </a:lnSpc>
              <a:spcBef>
                <a:spcPts val="0"/>
              </a:spcBef>
            </a:pPr>
            <a:r>
              <a:rPr lang="en-US" altLang="zh-CN" sz="1700" dirty="0">
                <a:hlinkClick r:id="rId7"/>
              </a:rPr>
              <a:t>https://mritd.me/2016/09/17/Minio-AWS-S3-</a:t>
            </a:r>
            <a:r>
              <a:rPr lang="zh-CN" altLang="en-US" sz="1700" dirty="0">
                <a:hlinkClick r:id="rId7"/>
              </a:rPr>
              <a:t>存储开源实现</a:t>
            </a:r>
            <a:r>
              <a:rPr lang="zh-CN" altLang="en-US" sz="1700" dirty="0"/>
              <a:t> </a:t>
            </a:r>
            <a:endParaRPr lang="en-US" altLang="zh-CN" sz="1700" dirty="0"/>
          </a:p>
          <a:p>
            <a:pPr lvl="3">
              <a:lnSpc>
                <a:spcPct val="110000"/>
              </a:lnSpc>
              <a:spcBef>
                <a:spcPts val="0"/>
              </a:spcBef>
            </a:pPr>
            <a:r>
              <a:rPr lang="zh-CN" altLang="en-US" dirty="0"/>
              <a:t>基于</a:t>
            </a:r>
            <a:r>
              <a:rPr lang="en-US" altLang="zh-CN" dirty="0" err="1"/>
              <a:t>Minio</a:t>
            </a:r>
            <a:r>
              <a:rPr lang="zh-CN" altLang="en-US" dirty="0"/>
              <a:t>和</a:t>
            </a:r>
            <a:r>
              <a:rPr lang="en-US" altLang="zh-CN" dirty="0" err="1"/>
              <a:t>Thumbor</a:t>
            </a:r>
            <a:r>
              <a:rPr lang="zh-CN" altLang="en-US" dirty="0"/>
              <a:t>搭建独立图片服务</a:t>
            </a:r>
            <a:endParaRPr lang="en-US" altLang="zh-CN" dirty="0"/>
          </a:p>
          <a:p>
            <a:pPr lvl="4">
              <a:lnSpc>
                <a:spcPct val="110000"/>
              </a:lnSpc>
              <a:spcBef>
                <a:spcPts val="0"/>
              </a:spcBef>
            </a:pPr>
            <a:r>
              <a:rPr lang="en-US" altLang="zh-CN" dirty="0">
                <a:hlinkClick r:id="rId8"/>
              </a:rPr>
              <a:t>http://studygolang.com/articles/9572</a:t>
            </a:r>
            <a:r>
              <a:rPr lang="en-US" altLang="zh-CN" dirty="0"/>
              <a:t> </a:t>
            </a:r>
          </a:p>
        </p:txBody>
      </p:sp>
    </p:spTree>
    <p:extLst>
      <p:ext uri="{BB962C8B-B14F-4D97-AF65-F5344CB8AC3E}">
        <p14:creationId xmlns:p14="http://schemas.microsoft.com/office/powerpoint/2010/main" val="12283901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a:bodyPr>
          <a:lstStyle/>
          <a:p>
            <a:pPr>
              <a:lnSpc>
                <a:spcPct val="100000"/>
              </a:lnSpc>
              <a:spcBef>
                <a:spcPts val="0"/>
              </a:spcBef>
            </a:pPr>
            <a:r>
              <a:rPr lang="zh-CN" altLang="en-US" dirty="0"/>
              <a:t>参考资料</a:t>
            </a:r>
            <a:endParaRPr lang="en-US" altLang="zh-CN" dirty="0"/>
          </a:p>
          <a:p>
            <a:pPr lvl="1">
              <a:lnSpc>
                <a:spcPct val="100000"/>
              </a:lnSpc>
              <a:spcBef>
                <a:spcPts val="0"/>
              </a:spcBef>
            </a:pPr>
            <a:r>
              <a:rPr lang="en-US" altLang="zh-CN" dirty="0">
                <a:solidFill>
                  <a:srgbClr val="FF9933"/>
                </a:solidFill>
              </a:rPr>
              <a:t>OpenStack Swift</a:t>
            </a:r>
          </a:p>
          <a:p>
            <a:pPr lvl="2">
              <a:lnSpc>
                <a:spcPct val="100000"/>
              </a:lnSpc>
              <a:spcBef>
                <a:spcPts val="0"/>
              </a:spcBef>
            </a:pPr>
            <a:r>
              <a:rPr lang="zh-CN" altLang="en-US" dirty="0"/>
              <a:t>官方网站</a:t>
            </a:r>
            <a:endParaRPr lang="en-US" altLang="zh-CN" dirty="0"/>
          </a:p>
          <a:p>
            <a:pPr lvl="3">
              <a:lnSpc>
                <a:spcPct val="100000"/>
              </a:lnSpc>
              <a:spcBef>
                <a:spcPts val="0"/>
              </a:spcBef>
            </a:pPr>
            <a:r>
              <a:rPr lang="en-US" altLang="zh-CN" dirty="0">
                <a:hlinkClick r:id="rId2"/>
              </a:rPr>
              <a:t>https://wiki.openstack.org/wiki/Swift</a:t>
            </a:r>
            <a:r>
              <a:rPr lang="en-US" altLang="zh-CN" dirty="0"/>
              <a:t> </a:t>
            </a:r>
          </a:p>
          <a:p>
            <a:pPr lvl="2">
              <a:lnSpc>
                <a:spcPct val="100000"/>
              </a:lnSpc>
              <a:spcBef>
                <a:spcPts val="0"/>
              </a:spcBef>
            </a:pPr>
            <a:r>
              <a:rPr lang="zh-CN" altLang="en-US" dirty="0"/>
              <a:t>单机部署</a:t>
            </a:r>
            <a:endParaRPr lang="en-US" altLang="zh-CN" dirty="0"/>
          </a:p>
          <a:p>
            <a:pPr lvl="3">
              <a:lnSpc>
                <a:spcPct val="100000"/>
              </a:lnSpc>
              <a:spcBef>
                <a:spcPts val="0"/>
              </a:spcBef>
            </a:pPr>
            <a:r>
              <a:rPr lang="en-US" altLang="zh-CN" sz="1400" dirty="0">
                <a:hlinkClick r:id="rId3"/>
              </a:rPr>
              <a:t>https://docs.openstack.org/developer/swift/development_saio.html</a:t>
            </a:r>
            <a:r>
              <a:rPr lang="en-US" altLang="zh-CN" sz="1400" dirty="0"/>
              <a:t> </a:t>
            </a:r>
          </a:p>
          <a:p>
            <a:pPr lvl="2">
              <a:lnSpc>
                <a:spcPct val="100000"/>
              </a:lnSpc>
              <a:spcBef>
                <a:spcPts val="0"/>
              </a:spcBef>
            </a:pPr>
            <a:r>
              <a:rPr lang="zh-CN" altLang="en-US" dirty="0"/>
              <a:t>容器镜像</a:t>
            </a:r>
            <a:endParaRPr lang="en-US" altLang="zh-CN" dirty="0"/>
          </a:p>
          <a:p>
            <a:pPr lvl="3">
              <a:lnSpc>
                <a:spcPct val="100000"/>
              </a:lnSpc>
              <a:spcBef>
                <a:spcPts val="0"/>
              </a:spcBef>
            </a:pPr>
            <a:r>
              <a:rPr lang="en-US" altLang="zh-CN" dirty="0">
                <a:hlinkClick r:id="rId4"/>
              </a:rPr>
              <a:t>https://hub.docker.com/r/alivt/docker-swift-onlyone/</a:t>
            </a:r>
            <a:r>
              <a:rPr lang="en-US" altLang="zh-CN" dirty="0"/>
              <a:t> </a:t>
            </a:r>
          </a:p>
          <a:p>
            <a:pPr lvl="3">
              <a:lnSpc>
                <a:spcPct val="100000"/>
              </a:lnSpc>
              <a:spcBef>
                <a:spcPts val="0"/>
              </a:spcBef>
            </a:pPr>
            <a:r>
              <a:rPr lang="en-US" altLang="zh-CN" dirty="0">
                <a:hlinkClick r:id="rId5"/>
              </a:rPr>
              <a:t>https://hub.docker.com/r/morrisjobke/docker-swift-onlyone/</a:t>
            </a:r>
            <a:r>
              <a:rPr lang="en-US" altLang="zh-CN" dirty="0"/>
              <a:t> </a:t>
            </a:r>
          </a:p>
        </p:txBody>
      </p:sp>
    </p:spTree>
    <p:extLst>
      <p:ext uri="{BB962C8B-B14F-4D97-AF65-F5344CB8AC3E}">
        <p14:creationId xmlns:p14="http://schemas.microsoft.com/office/powerpoint/2010/main" val="309623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课程背景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 y="0"/>
            <a:ext cx="9134475" cy="6856788"/>
          </a:xfrm>
          <a:prstGeom prst="rect">
            <a:avLst/>
          </a:prstGeom>
        </p:spPr>
      </p:pic>
      <p:sp>
        <p:nvSpPr>
          <p:cNvPr id="3" name="内容占位符 2"/>
          <p:cNvSpPr>
            <a:spLocks noGrp="1"/>
          </p:cNvSpPr>
          <p:nvPr>
            <p:ph idx="1"/>
          </p:nvPr>
        </p:nvSpPr>
        <p:spPr>
          <a:xfrm>
            <a:off x="1" y="6120000"/>
            <a:ext cx="9143998" cy="738000"/>
          </a:xfrm>
        </p:spPr>
        <p:txBody>
          <a:bodyPr anchor="ctr">
            <a:normAutofit/>
          </a:bodyPr>
          <a:lstStyle/>
          <a:p>
            <a:pPr marL="0" indent="0" algn="ctr">
              <a:buNone/>
            </a:pPr>
            <a:r>
              <a:rPr lang="zh-CN" altLang="en-US" sz="3600" dirty="0"/>
              <a:t>换成上帝视角</a:t>
            </a:r>
          </a:p>
        </p:txBody>
      </p:sp>
      <p:sp>
        <p:nvSpPr>
          <p:cNvPr id="5" name="矩形 4"/>
          <p:cNvSpPr/>
          <p:nvPr/>
        </p:nvSpPr>
        <p:spPr>
          <a:xfrm>
            <a:off x="4320000" y="3600000"/>
            <a:ext cx="1800000" cy="540000"/>
          </a:xfrm>
          <a:prstGeom prst="rect">
            <a:avLst/>
          </a:prstGeom>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2000" dirty="0">
                <a:latin typeface="黑体" panose="02010609060101010101" pitchFamily="49" charset="-122"/>
                <a:ea typeface="黑体" panose="02010609060101010101" pitchFamily="49" charset="-122"/>
                <a:cs typeface="文泉驿等宽微米黑" panose="020B0606030804020204" pitchFamily="34" charset="-122"/>
              </a:rPr>
              <a:t>数据各处涌动</a:t>
            </a:r>
          </a:p>
        </p:txBody>
      </p:sp>
    </p:spTree>
    <p:extLst>
      <p:ext uri="{BB962C8B-B14F-4D97-AF65-F5344CB8AC3E}">
        <p14:creationId xmlns:p14="http://schemas.microsoft.com/office/powerpoint/2010/main" val="6216329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a:bodyPr>
          <a:lstStyle/>
          <a:p>
            <a:pPr>
              <a:lnSpc>
                <a:spcPct val="100000"/>
              </a:lnSpc>
              <a:spcBef>
                <a:spcPts val="0"/>
              </a:spcBef>
            </a:pPr>
            <a:r>
              <a:rPr lang="zh-CN" altLang="en-US" dirty="0"/>
              <a:t>参考资料</a:t>
            </a:r>
            <a:endParaRPr lang="en-US" altLang="zh-CN" dirty="0"/>
          </a:p>
          <a:p>
            <a:pPr lvl="1">
              <a:lnSpc>
                <a:spcPct val="100000"/>
              </a:lnSpc>
              <a:spcBef>
                <a:spcPts val="0"/>
              </a:spcBef>
            </a:pPr>
            <a:r>
              <a:rPr lang="en-US" altLang="zh-CN" dirty="0" err="1">
                <a:solidFill>
                  <a:srgbClr val="FF0000"/>
                </a:solidFill>
              </a:rPr>
              <a:t>Ceph</a:t>
            </a:r>
            <a:endParaRPr lang="en-US" altLang="zh-CN" dirty="0">
              <a:solidFill>
                <a:srgbClr val="FF0000"/>
              </a:solidFill>
            </a:endParaRPr>
          </a:p>
          <a:p>
            <a:pPr lvl="2">
              <a:lnSpc>
                <a:spcPct val="100000"/>
              </a:lnSpc>
              <a:spcBef>
                <a:spcPts val="0"/>
              </a:spcBef>
            </a:pPr>
            <a:r>
              <a:rPr lang="zh-CN" altLang="en-US" dirty="0"/>
              <a:t>官方网站</a:t>
            </a:r>
            <a:endParaRPr lang="en-US" altLang="zh-CN" dirty="0"/>
          </a:p>
          <a:p>
            <a:pPr lvl="3">
              <a:lnSpc>
                <a:spcPct val="100000"/>
              </a:lnSpc>
              <a:spcBef>
                <a:spcPts val="0"/>
              </a:spcBef>
            </a:pPr>
            <a:r>
              <a:rPr lang="en-US" altLang="zh-CN" dirty="0">
                <a:hlinkClick r:id="rId2"/>
              </a:rPr>
              <a:t>https://ceph.com/</a:t>
            </a:r>
            <a:r>
              <a:rPr lang="en-US" altLang="zh-CN" dirty="0"/>
              <a:t> </a:t>
            </a:r>
          </a:p>
          <a:p>
            <a:pPr lvl="3">
              <a:lnSpc>
                <a:spcPct val="100000"/>
              </a:lnSpc>
              <a:spcBef>
                <a:spcPts val="0"/>
              </a:spcBef>
            </a:pPr>
            <a:r>
              <a:rPr lang="en-US" altLang="zh-CN" dirty="0">
                <a:hlinkClick r:id="rId3"/>
              </a:rPr>
              <a:t>https://github.com/ceph</a:t>
            </a:r>
            <a:r>
              <a:rPr lang="en-US" altLang="zh-CN" dirty="0"/>
              <a:t> </a:t>
            </a:r>
          </a:p>
          <a:p>
            <a:pPr lvl="2">
              <a:lnSpc>
                <a:spcPct val="100000"/>
              </a:lnSpc>
              <a:spcBef>
                <a:spcPts val="0"/>
              </a:spcBef>
            </a:pPr>
            <a:r>
              <a:rPr lang="zh-CN" altLang="en-US" dirty="0"/>
              <a:t>官方容器镜像</a:t>
            </a:r>
            <a:endParaRPr lang="en-US" altLang="zh-CN" dirty="0"/>
          </a:p>
          <a:p>
            <a:pPr lvl="3">
              <a:lnSpc>
                <a:spcPct val="100000"/>
              </a:lnSpc>
              <a:spcBef>
                <a:spcPts val="0"/>
              </a:spcBef>
            </a:pPr>
            <a:r>
              <a:rPr lang="en-US" altLang="zh-CN" dirty="0">
                <a:hlinkClick r:id="rId4"/>
              </a:rPr>
              <a:t>https://github.com/ceph/ceph-docker</a:t>
            </a:r>
            <a:r>
              <a:rPr lang="en-US" altLang="zh-CN" dirty="0"/>
              <a:t> </a:t>
            </a:r>
          </a:p>
          <a:p>
            <a:pPr lvl="3">
              <a:lnSpc>
                <a:spcPct val="100000"/>
              </a:lnSpc>
              <a:spcBef>
                <a:spcPts val="0"/>
              </a:spcBef>
            </a:pPr>
            <a:r>
              <a:rPr lang="en-US" altLang="zh-CN" dirty="0">
                <a:hlinkClick r:id="rId5"/>
              </a:rPr>
              <a:t>https://hub.docker.com/u/ceph/</a:t>
            </a:r>
            <a:r>
              <a:rPr lang="en-US" altLang="zh-CN" dirty="0"/>
              <a:t> </a:t>
            </a:r>
          </a:p>
          <a:p>
            <a:pPr lvl="2">
              <a:lnSpc>
                <a:spcPct val="100000"/>
              </a:lnSpc>
              <a:spcBef>
                <a:spcPts val="0"/>
              </a:spcBef>
            </a:pPr>
            <a:r>
              <a:rPr lang="zh-CN" altLang="en-US" dirty="0"/>
              <a:t>科普</a:t>
            </a:r>
          </a:p>
          <a:p>
            <a:pPr lvl="3">
              <a:lnSpc>
                <a:spcPct val="100000"/>
              </a:lnSpc>
              <a:spcBef>
                <a:spcPts val="0"/>
              </a:spcBef>
            </a:pPr>
            <a:r>
              <a:rPr lang="en-US" altLang="zh-CN" dirty="0">
                <a:hlinkClick r:id="rId6"/>
              </a:rPr>
              <a:t>http://dockone.io/article/307</a:t>
            </a:r>
            <a:r>
              <a:rPr lang="en-US" altLang="zh-CN" dirty="0"/>
              <a:t> </a:t>
            </a:r>
          </a:p>
        </p:txBody>
      </p:sp>
    </p:spTree>
    <p:extLst>
      <p:ext uri="{BB962C8B-B14F-4D97-AF65-F5344CB8AC3E}">
        <p14:creationId xmlns:p14="http://schemas.microsoft.com/office/powerpoint/2010/main" val="38510875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a:t>
            </a:r>
          </a:p>
        </p:txBody>
      </p:sp>
      <p:sp>
        <p:nvSpPr>
          <p:cNvPr id="3" name="内容占位符 2"/>
          <p:cNvSpPr>
            <a:spLocks noGrp="1"/>
          </p:cNvSpPr>
          <p:nvPr>
            <p:ph idx="1"/>
          </p:nvPr>
        </p:nvSpPr>
        <p:spPr/>
        <p:txBody>
          <a:bodyPr>
            <a:normAutofit/>
          </a:bodyPr>
          <a:lstStyle/>
          <a:p>
            <a:pPr>
              <a:lnSpc>
                <a:spcPct val="100000"/>
              </a:lnSpc>
              <a:spcBef>
                <a:spcPts val="0"/>
              </a:spcBef>
            </a:pPr>
            <a:r>
              <a:rPr lang="zh-CN" altLang="en-US" dirty="0"/>
              <a:t>参考资料</a:t>
            </a:r>
            <a:endParaRPr lang="en-US" altLang="zh-CN" dirty="0"/>
          </a:p>
          <a:p>
            <a:pPr lvl="1">
              <a:lnSpc>
                <a:spcPct val="100000"/>
              </a:lnSpc>
              <a:spcBef>
                <a:spcPts val="0"/>
              </a:spcBef>
            </a:pPr>
            <a:r>
              <a:rPr lang="en-US" altLang="zh-CN" b="1" dirty="0">
                <a:solidFill>
                  <a:srgbClr val="FF8181"/>
                </a:solidFill>
              </a:rPr>
              <a:t>[Hard↓]</a:t>
            </a:r>
            <a:r>
              <a:rPr lang="en-US" altLang="zh-CN" dirty="0"/>
              <a:t> </a:t>
            </a:r>
            <a:r>
              <a:rPr lang="zh-CN" altLang="en-US" dirty="0"/>
              <a:t>快速部署</a:t>
            </a:r>
            <a:r>
              <a:rPr lang="en-US" altLang="zh-CN" dirty="0" err="1"/>
              <a:t>Ceph</a:t>
            </a:r>
            <a:r>
              <a:rPr lang="en-US" altLang="zh-CN" dirty="0"/>
              <a:t> (Docker)</a:t>
            </a:r>
          </a:p>
          <a:p>
            <a:pPr lvl="2">
              <a:lnSpc>
                <a:spcPct val="100000"/>
              </a:lnSpc>
              <a:spcBef>
                <a:spcPts val="0"/>
              </a:spcBef>
            </a:pPr>
            <a:r>
              <a:rPr lang="zh-CN" altLang="en-US" dirty="0"/>
              <a:t>红帽</a:t>
            </a:r>
          </a:p>
          <a:p>
            <a:pPr lvl="3">
              <a:lnSpc>
                <a:spcPct val="100000"/>
              </a:lnSpc>
              <a:spcBef>
                <a:spcPts val="0"/>
              </a:spcBef>
            </a:pPr>
            <a:r>
              <a:rPr lang="en-US" altLang="zh-CN" sz="1400" dirty="0">
                <a:hlinkClick r:id="rId2"/>
              </a:rPr>
              <a:t>https://opensource.com/business/15/7/running-ceph-inside-docker</a:t>
            </a:r>
            <a:r>
              <a:rPr lang="en-US" altLang="zh-CN" sz="1400" dirty="0"/>
              <a:t> </a:t>
            </a:r>
          </a:p>
          <a:p>
            <a:pPr lvl="3">
              <a:lnSpc>
                <a:spcPct val="100000"/>
              </a:lnSpc>
              <a:spcBef>
                <a:spcPts val="0"/>
              </a:spcBef>
            </a:pPr>
            <a:r>
              <a:rPr lang="en-US" altLang="zh-CN" dirty="0">
                <a:hlinkClick r:id="rId3"/>
              </a:rPr>
              <a:t>https://hub.docker.com/u/ceph/</a:t>
            </a:r>
            <a:r>
              <a:rPr lang="en-US" altLang="zh-CN" dirty="0"/>
              <a:t>  </a:t>
            </a:r>
          </a:p>
          <a:p>
            <a:pPr lvl="2">
              <a:lnSpc>
                <a:spcPct val="100000"/>
              </a:lnSpc>
              <a:spcBef>
                <a:spcPts val="0"/>
              </a:spcBef>
            </a:pPr>
            <a:r>
              <a:rPr lang="zh-CN" altLang="en-US" dirty="0"/>
              <a:t>灵雀云</a:t>
            </a:r>
          </a:p>
          <a:p>
            <a:pPr lvl="3">
              <a:lnSpc>
                <a:spcPct val="100000"/>
              </a:lnSpc>
              <a:spcBef>
                <a:spcPts val="0"/>
              </a:spcBef>
            </a:pPr>
            <a:r>
              <a:rPr lang="en-US" altLang="zh-CN" dirty="0">
                <a:hlinkClick r:id="rId4"/>
              </a:rPr>
              <a:t>http://dockone.io/article/436</a:t>
            </a:r>
            <a:r>
              <a:rPr lang="en-US" altLang="zh-CN" dirty="0"/>
              <a:t> </a:t>
            </a:r>
          </a:p>
          <a:p>
            <a:pPr lvl="1">
              <a:lnSpc>
                <a:spcPct val="100000"/>
              </a:lnSpc>
              <a:spcBef>
                <a:spcPts val="0"/>
              </a:spcBef>
            </a:pPr>
            <a:r>
              <a:rPr lang="en-US" altLang="zh-CN" b="1" dirty="0">
                <a:solidFill>
                  <a:srgbClr val="A80000"/>
                </a:solidFill>
              </a:rPr>
              <a:t>[Hard↑]</a:t>
            </a:r>
            <a:r>
              <a:rPr lang="en-US" altLang="zh-CN" dirty="0"/>
              <a:t> </a:t>
            </a:r>
            <a:r>
              <a:rPr lang="en-US" altLang="zh-CN" dirty="0" err="1"/>
              <a:t>Ceph</a:t>
            </a:r>
            <a:r>
              <a:rPr lang="en-US" altLang="zh-CN" dirty="0"/>
              <a:t> vs Swift </a:t>
            </a:r>
            <a:r>
              <a:rPr lang="zh-CN" altLang="en-US" dirty="0"/>
              <a:t>性能比较</a:t>
            </a:r>
            <a:endParaRPr lang="en-US" altLang="zh-CN" dirty="0"/>
          </a:p>
          <a:p>
            <a:pPr lvl="2">
              <a:lnSpc>
                <a:spcPct val="100000"/>
              </a:lnSpc>
              <a:spcBef>
                <a:spcPts val="0"/>
              </a:spcBef>
            </a:pPr>
            <a:r>
              <a:rPr lang="zh-CN" altLang="en-US" dirty="0"/>
              <a:t>传送门</a:t>
            </a:r>
            <a:endParaRPr lang="en-US" altLang="zh-CN" dirty="0"/>
          </a:p>
          <a:p>
            <a:pPr lvl="3">
              <a:lnSpc>
                <a:spcPct val="100000"/>
              </a:lnSpc>
              <a:spcBef>
                <a:spcPts val="0"/>
              </a:spcBef>
            </a:pPr>
            <a:r>
              <a:rPr lang="en-US" altLang="zh-CN" sz="1400" dirty="0">
                <a:hlinkClick r:id="rId5"/>
              </a:rPr>
              <a:t>https://www.mirantis.com/blog/ceph-vs-swift-architects-perspective/</a:t>
            </a:r>
            <a:r>
              <a:rPr lang="en-US" altLang="zh-CN" sz="1400" dirty="0"/>
              <a:t> </a:t>
            </a:r>
          </a:p>
          <a:p>
            <a:pPr lvl="2">
              <a:lnSpc>
                <a:spcPct val="100000"/>
              </a:lnSpc>
              <a:spcBef>
                <a:spcPts val="0"/>
              </a:spcBef>
            </a:pPr>
            <a:r>
              <a:rPr lang="zh-CN" altLang="en-US" dirty="0"/>
              <a:t>中译稿</a:t>
            </a:r>
            <a:r>
              <a:rPr lang="en-US" altLang="zh-CN" dirty="0"/>
              <a:t>: </a:t>
            </a:r>
            <a:r>
              <a:rPr lang="en-US" altLang="zh-CN" dirty="0">
                <a:hlinkClick r:id="rId6"/>
              </a:rPr>
              <a:t>http://dockone.io/article/410</a:t>
            </a:r>
            <a:r>
              <a:rPr lang="en-US" altLang="zh-CN" dirty="0"/>
              <a:t> </a:t>
            </a:r>
          </a:p>
        </p:txBody>
      </p:sp>
    </p:spTree>
    <p:extLst>
      <p:ext uri="{BB962C8B-B14F-4D97-AF65-F5344CB8AC3E}">
        <p14:creationId xmlns:p14="http://schemas.microsoft.com/office/powerpoint/2010/main" val="174892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16313F8A-184D-41C9-9AE6-34DFD2D0E5AE}"/>
              </a:ext>
            </a:extLst>
          </p:cNvPr>
          <p:cNvSpPr/>
          <p:nvPr/>
        </p:nvSpPr>
        <p:spPr>
          <a:xfrm>
            <a:off x="2126609" y="4983062"/>
            <a:ext cx="5226342" cy="1770077"/>
          </a:xfrm>
          <a:prstGeom prst="roundRect">
            <a:avLst>
              <a:gd name="adj" fmla="val 6240"/>
            </a:avLst>
          </a:prstGeom>
          <a:ln w="254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1D678E5D-7AD5-4013-99D1-1C0760E4B33C}"/>
              </a:ext>
            </a:extLst>
          </p:cNvPr>
          <p:cNvSpPr>
            <a:spLocks noGrp="1"/>
          </p:cNvSpPr>
          <p:nvPr>
            <p:ph type="title"/>
          </p:nvPr>
        </p:nvSpPr>
        <p:spPr/>
        <p:txBody>
          <a:bodyPr/>
          <a:lstStyle/>
          <a:p>
            <a:r>
              <a:rPr lang="zh-CN" altLang="en-US" dirty="0"/>
              <a:t>研讨评分方法</a:t>
            </a:r>
          </a:p>
        </p:txBody>
      </p:sp>
      <p:pic>
        <p:nvPicPr>
          <p:cNvPr id="7" name="图片 6">
            <a:extLst>
              <a:ext uri="{FF2B5EF4-FFF2-40B4-BE49-F238E27FC236}">
                <a16:creationId xmlns:a16="http://schemas.microsoft.com/office/drawing/2014/main" id="{CC589FDF-E050-44EF-BE9D-75BADC568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313" y="1806779"/>
            <a:ext cx="1600200" cy="1600200"/>
          </a:xfrm>
          <a:prstGeom prst="rect">
            <a:avLst/>
          </a:prstGeom>
        </p:spPr>
      </p:pic>
      <p:pic>
        <p:nvPicPr>
          <p:cNvPr id="9" name="图片 8">
            <a:extLst>
              <a:ext uri="{FF2B5EF4-FFF2-40B4-BE49-F238E27FC236}">
                <a16:creationId xmlns:a16="http://schemas.microsoft.com/office/drawing/2014/main" id="{9E3E61C3-EB60-484E-86D1-AA0E9EDDA9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513" y="1942492"/>
            <a:ext cx="1114834" cy="1185994"/>
          </a:xfrm>
          <a:prstGeom prst="rect">
            <a:avLst/>
          </a:prstGeom>
        </p:spPr>
      </p:pic>
      <p:pic>
        <p:nvPicPr>
          <p:cNvPr id="11" name="图片 10">
            <a:extLst>
              <a:ext uri="{FF2B5EF4-FFF2-40B4-BE49-F238E27FC236}">
                <a16:creationId xmlns:a16="http://schemas.microsoft.com/office/drawing/2014/main" id="{C3D89026-1820-492D-8D18-D8A80E416F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1713" y="2124201"/>
            <a:ext cx="674610" cy="827299"/>
          </a:xfrm>
          <a:prstGeom prst="rect">
            <a:avLst/>
          </a:prstGeom>
        </p:spPr>
      </p:pic>
      <p:pic>
        <p:nvPicPr>
          <p:cNvPr id="13" name="图片 12">
            <a:extLst>
              <a:ext uri="{FF2B5EF4-FFF2-40B4-BE49-F238E27FC236}">
                <a16:creationId xmlns:a16="http://schemas.microsoft.com/office/drawing/2014/main" id="{08F08326-09CD-4B5B-8508-96462CF464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2511" y="1564196"/>
            <a:ext cx="1753299" cy="1288492"/>
          </a:xfrm>
          <a:prstGeom prst="rect">
            <a:avLst/>
          </a:prstGeom>
        </p:spPr>
      </p:pic>
      <p:pic>
        <p:nvPicPr>
          <p:cNvPr id="19" name="图片 18">
            <a:extLst>
              <a:ext uri="{FF2B5EF4-FFF2-40B4-BE49-F238E27FC236}">
                <a16:creationId xmlns:a16="http://schemas.microsoft.com/office/drawing/2014/main" id="{FCE0BE67-58B7-4D0A-A35C-7819AA9A1D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7698" y="5209563"/>
            <a:ext cx="1361533" cy="1276437"/>
          </a:xfrm>
          <a:prstGeom prst="rect">
            <a:avLst/>
          </a:prstGeom>
        </p:spPr>
      </p:pic>
      <p:pic>
        <p:nvPicPr>
          <p:cNvPr id="21" name="图片 20">
            <a:extLst>
              <a:ext uri="{FF2B5EF4-FFF2-40B4-BE49-F238E27FC236}">
                <a16:creationId xmlns:a16="http://schemas.microsoft.com/office/drawing/2014/main" id="{ED0923C1-9AF7-489D-A9A0-BFC6F7FD03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9052" y="5261234"/>
            <a:ext cx="1299057" cy="1115661"/>
          </a:xfrm>
          <a:prstGeom prst="rect">
            <a:avLst/>
          </a:prstGeom>
        </p:spPr>
      </p:pic>
      <p:pic>
        <p:nvPicPr>
          <p:cNvPr id="23" name="图片 22">
            <a:extLst>
              <a:ext uri="{FF2B5EF4-FFF2-40B4-BE49-F238E27FC236}">
                <a16:creationId xmlns:a16="http://schemas.microsoft.com/office/drawing/2014/main" id="{623A9C48-C343-41CB-B382-FBBE8AB200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2092" y="5209563"/>
            <a:ext cx="1714098" cy="1242405"/>
          </a:xfrm>
          <a:prstGeom prst="rect">
            <a:avLst/>
          </a:prstGeom>
        </p:spPr>
      </p:pic>
      <p:sp>
        <p:nvSpPr>
          <p:cNvPr id="25" name="文本框 24">
            <a:extLst>
              <a:ext uri="{FF2B5EF4-FFF2-40B4-BE49-F238E27FC236}">
                <a16:creationId xmlns:a16="http://schemas.microsoft.com/office/drawing/2014/main" id="{03395255-0F89-4D31-AFBF-26CC3C80A512}"/>
              </a:ext>
            </a:extLst>
          </p:cNvPr>
          <p:cNvSpPr txBox="1"/>
          <p:nvPr/>
        </p:nvSpPr>
        <p:spPr>
          <a:xfrm>
            <a:off x="1593908" y="318781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1-10 pts.</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068E80AE-1C63-4577-BA7D-A9E90B1C0FAD}"/>
              </a:ext>
            </a:extLst>
          </p:cNvPr>
          <p:cNvSpPr txBox="1"/>
          <p:nvPr/>
        </p:nvSpPr>
        <p:spPr>
          <a:xfrm>
            <a:off x="4176317" y="318781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1-5 pts.</a:t>
            </a: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D7AE3433-A0A9-41E3-B691-DDC033DCBB41}"/>
              </a:ext>
            </a:extLst>
          </p:cNvPr>
          <p:cNvSpPr txBox="1"/>
          <p:nvPr/>
        </p:nvSpPr>
        <p:spPr>
          <a:xfrm>
            <a:off x="5830347" y="318781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 pts.</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4C001708-D0E1-4E3A-A055-A32BC90AB278}"/>
              </a:ext>
            </a:extLst>
          </p:cNvPr>
          <p:cNvSpPr txBox="1"/>
          <p:nvPr/>
        </p:nvSpPr>
        <p:spPr>
          <a:xfrm>
            <a:off x="2595763" y="626519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1-10 pts.</a:t>
            </a:r>
            <a:endParaRPr lang="zh-CN" altLang="en-US"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EC2970A8-AF1C-435C-9C65-7526118BAB22}"/>
              </a:ext>
            </a:extLst>
          </p:cNvPr>
          <p:cNvSpPr txBox="1"/>
          <p:nvPr/>
        </p:nvSpPr>
        <p:spPr>
          <a:xfrm>
            <a:off x="4236440" y="626519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1-10 pts.</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106524E8-313C-469E-9361-7AB712635A8C}"/>
              </a:ext>
            </a:extLst>
          </p:cNvPr>
          <p:cNvSpPr txBox="1"/>
          <p:nvPr/>
        </p:nvSpPr>
        <p:spPr>
          <a:xfrm>
            <a:off x="5848455" y="6265197"/>
            <a:ext cx="1065402" cy="37750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1-10 pts.</a:t>
            </a:r>
            <a:endParaRPr lang="zh-CN" altLang="en-US" dirty="0">
              <a:latin typeface="Times New Roman" panose="02020603050405020304" pitchFamily="18" charset="0"/>
              <a:cs typeface="Times New Roman" panose="02020603050405020304" pitchFamily="18" charset="0"/>
            </a:endParaRPr>
          </a:p>
        </p:txBody>
      </p:sp>
      <p:pic>
        <p:nvPicPr>
          <p:cNvPr id="32" name="图片 31">
            <a:extLst>
              <a:ext uri="{FF2B5EF4-FFF2-40B4-BE49-F238E27FC236}">
                <a16:creationId xmlns:a16="http://schemas.microsoft.com/office/drawing/2014/main" id="{0DF2995A-B215-4E44-99B9-79FD3A3483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88351" y="2783690"/>
            <a:ext cx="316350" cy="316350"/>
          </a:xfrm>
          <a:prstGeom prst="rect">
            <a:avLst/>
          </a:prstGeom>
        </p:spPr>
      </p:pic>
      <p:sp>
        <p:nvSpPr>
          <p:cNvPr id="33" name="椭圆 32">
            <a:extLst>
              <a:ext uri="{FF2B5EF4-FFF2-40B4-BE49-F238E27FC236}">
                <a16:creationId xmlns:a16="http://schemas.microsoft.com/office/drawing/2014/main" id="{00E8333E-21E3-43E5-B070-A8B53E386E68}"/>
              </a:ext>
            </a:extLst>
          </p:cNvPr>
          <p:cNvSpPr/>
          <p:nvPr/>
        </p:nvSpPr>
        <p:spPr>
          <a:xfrm>
            <a:off x="3816676" y="4012675"/>
            <a:ext cx="1846207" cy="43440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Final Score</a:t>
            </a:r>
            <a:endParaRPr lang="zh-CN" altLang="en-US" dirty="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6C3EBC2F-80E7-4EF1-B020-9CA6033818DB}"/>
              </a:ext>
            </a:extLst>
          </p:cNvPr>
          <p:cNvCxnSpPr>
            <a:cxnSpLocks/>
            <a:stCxn id="24" idx="0"/>
          </p:cNvCxnSpPr>
          <p:nvPr/>
        </p:nvCxnSpPr>
        <p:spPr>
          <a:xfrm flipV="1">
            <a:off x="4739780" y="4447079"/>
            <a:ext cx="0" cy="535983"/>
          </a:xfrm>
          <a:prstGeom prst="line">
            <a:avLst/>
          </a:prstGeom>
          <a:ln w="25400">
            <a:prstDash val="sysDot"/>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7" name="连接符: 肘形 36">
            <a:extLst>
              <a:ext uri="{FF2B5EF4-FFF2-40B4-BE49-F238E27FC236}">
                <a16:creationId xmlns:a16="http://schemas.microsoft.com/office/drawing/2014/main" id="{DE14CCD9-6F5D-4A98-AE87-281ECFEF957C}"/>
              </a:ext>
            </a:extLst>
          </p:cNvPr>
          <p:cNvCxnSpPr>
            <a:cxnSpLocks/>
            <a:stCxn id="25" idx="2"/>
            <a:endCxn id="33" idx="2"/>
          </p:cNvCxnSpPr>
          <p:nvPr/>
        </p:nvCxnSpPr>
        <p:spPr>
          <a:xfrm rot="16200000" flipH="1">
            <a:off x="2639364" y="3052565"/>
            <a:ext cx="664556" cy="1690067"/>
          </a:xfrm>
          <a:prstGeom prst="bentConnector2">
            <a:avLst/>
          </a:prstGeom>
          <a:ln w="25400">
            <a:prstDash val="sysDot"/>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9" name="连接符: 肘形 38">
            <a:extLst>
              <a:ext uri="{FF2B5EF4-FFF2-40B4-BE49-F238E27FC236}">
                <a16:creationId xmlns:a16="http://schemas.microsoft.com/office/drawing/2014/main" id="{42416D0E-9E10-4ABA-889B-854DF1FD2CA2}"/>
              </a:ext>
            </a:extLst>
          </p:cNvPr>
          <p:cNvCxnSpPr>
            <a:cxnSpLocks/>
            <a:endCxn id="33" idx="0"/>
          </p:cNvCxnSpPr>
          <p:nvPr/>
        </p:nvCxnSpPr>
        <p:spPr>
          <a:xfrm>
            <a:off x="4724940" y="3565321"/>
            <a:ext cx="14840" cy="447354"/>
          </a:xfrm>
          <a:prstGeom prst="straightConnector1">
            <a:avLst/>
          </a:prstGeom>
          <a:ln w="25400">
            <a:prstDash val="sysDot"/>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42" name="连接符: 肘形 41">
            <a:extLst>
              <a:ext uri="{FF2B5EF4-FFF2-40B4-BE49-F238E27FC236}">
                <a16:creationId xmlns:a16="http://schemas.microsoft.com/office/drawing/2014/main" id="{A058F35B-F904-48BB-AC88-4D72803120CD}"/>
              </a:ext>
            </a:extLst>
          </p:cNvPr>
          <p:cNvCxnSpPr>
            <a:cxnSpLocks/>
            <a:stCxn id="27" idx="1"/>
            <a:endCxn id="26" idx="3"/>
          </p:cNvCxnSpPr>
          <p:nvPr/>
        </p:nvCxnSpPr>
        <p:spPr>
          <a:xfrm flipH="1">
            <a:off x="5241719" y="3376569"/>
            <a:ext cx="588628" cy="0"/>
          </a:xfrm>
          <a:prstGeom prst="straightConnector1">
            <a:avLst/>
          </a:prstGeom>
          <a:ln w="25400">
            <a:prstDash val="sysDot"/>
            <a:headEnd type="none" w="med" len="med"/>
            <a:tailEnd type="arrow"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51072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78E5D-7AD5-4013-99D1-1C0760E4B33C}"/>
              </a:ext>
            </a:extLst>
          </p:cNvPr>
          <p:cNvSpPr>
            <a:spLocks noGrp="1"/>
          </p:cNvSpPr>
          <p:nvPr>
            <p:ph type="title"/>
          </p:nvPr>
        </p:nvSpPr>
        <p:spPr/>
        <p:txBody>
          <a:bodyPr/>
          <a:lstStyle/>
          <a:p>
            <a:r>
              <a:rPr lang="zh-CN" altLang="en-US" dirty="0"/>
              <a:t>研讨评分方法</a:t>
            </a:r>
          </a:p>
        </p:txBody>
      </p:sp>
      <p:sp>
        <p:nvSpPr>
          <p:cNvPr id="3" name="内容占位符 2">
            <a:extLst>
              <a:ext uri="{FF2B5EF4-FFF2-40B4-BE49-F238E27FC236}">
                <a16:creationId xmlns:a16="http://schemas.microsoft.com/office/drawing/2014/main" id="{A7D22EB0-E521-404F-8E7B-866CEAFC81C2}"/>
              </a:ext>
            </a:extLst>
          </p:cNvPr>
          <p:cNvSpPr>
            <a:spLocks noGrp="1"/>
          </p:cNvSpPr>
          <p:nvPr>
            <p:ph idx="1"/>
          </p:nvPr>
        </p:nvSpPr>
        <p:spPr/>
        <p:txBody>
          <a:bodyPr>
            <a:normAutofit fontScale="55000" lnSpcReduction="20000"/>
          </a:bodyPr>
          <a:lstStyle/>
          <a:p>
            <a:pPr>
              <a:lnSpc>
                <a:spcPct val="140000"/>
              </a:lnSpc>
            </a:pPr>
            <a:r>
              <a:rPr lang="zh-CN" altLang="en-US" dirty="0"/>
              <a:t>课堂研讨</a:t>
            </a:r>
          </a:p>
          <a:p>
            <a:pPr lvl="1">
              <a:lnSpc>
                <a:spcPct val="140000"/>
              </a:lnSpc>
            </a:pPr>
            <a:r>
              <a:rPr lang="zh-CN" altLang="en-US" dirty="0"/>
              <a:t>自己小组报告综合得分</a:t>
            </a:r>
            <a:r>
              <a:rPr lang="en-US" altLang="zh-CN" dirty="0"/>
              <a:t>(1-10)</a:t>
            </a:r>
            <a:r>
              <a:rPr lang="zh-CN" altLang="en-US" dirty="0"/>
              <a:t>，各位参与者根据自己感受给出评分</a:t>
            </a:r>
            <a:r>
              <a:rPr lang="en-US" altLang="zh-CN" dirty="0"/>
              <a:t>(1-5</a:t>
            </a:r>
            <a:r>
              <a:rPr lang="zh-CN" altLang="en-US" dirty="0"/>
              <a:t>，课后</a:t>
            </a:r>
            <a:r>
              <a:rPr lang="en-US" altLang="zh-CN" dirty="0"/>
              <a:t>QQ</a:t>
            </a:r>
            <a:r>
              <a:rPr lang="zh-CN" altLang="en-US" dirty="0"/>
              <a:t>传来</a:t>
            </a:r>
            <a:r>
              <a:rPr lang="en-US" altLang="zh-CN" dirty="0"/>
              <a:t>2-3</a:t>
            </a:r>
            <a:r>
              <a:rPr lang="zh-CN" altLang="en-US" dirty="0"/>
              <a:t>项评分，亦即签到</a:t>
            </a:r>
            <a:r>
              <a:rPr lang="en-US" altLang="zh-CN" dirty="0"/>
              <a:t>)</a:t>
            </a:r>
            <a:r>
              <a:rPr lang="zh-CN" altLang="en-US" dirty="0"/>
              <a:t>，按照所给评分进行归一化，综合计算；</a:t>
            </a:r>
          </a:p>
          <a:p>
            <a:pPr lvl="1">
              <a:lnSpc>
                <a:spcPct val="140000"/>
              </a:lnSpc>
            </a:pPr>
            <a:r>
              <a:rPr lang="zh-CN" altLang="en-US" dirty="0"/>
              <a:t>以参与</a:t>
            </a:r>
            <a:r>
              <a:rPr lang="en-US" altLang="zh-CN" dirty="0"/>
              <a:t>5</a:t>
            </a:r>
            <a:r>
              <a:rPr lang="zh-CN" altLang="en-US" dirty="0"/>
              <a:t>次研讨课为基准</a:t>
            </a:r>
            <a:r>
              <a:rPr lang="en-US" altLang="zh-CN" dirty="0"/>
              <a:t>(1-5)</a:t>
            </a:r>
            <a:r>
              <a:rPr lang="zh-CN" altLang="en-US" dirty="0"/>
              <a:t>，以及活跃计分</a:t>
            </a:r>
            <a:r>
              <a:rPr lang="en-US" altLang="zh-CN" dirty="0"/>
              <a:t>(1+</a:t>
            </a:r>
            <a:r>
              <a:rPr lang="zh-CN" altLang="en-US" dirty="0"/>
              <a:t>，能提出有效问题</a:t>
            </a:r>
            <a:r>
              <a:rPr lang="en-US" altLang="zh-CN" dirty="0"/>
              <a:t>)</a:t>
            </a:r>
            <a:r>
              <a:rPr lang="zh-CN" altLang="en-US" dirty="0"/>
              <a:t>。</a:t>
            </a:r>
            <a:endParaRPr lang="en-US" altLang="zh-CN" dirty="0"/>
          </a:p>
          <a:p>
            <a:pPr>
              <a:lnSpc>
                <a:spcPct val="140000"/>
              </a:lnSpc>
            </a:pPr>
            <a:r>
              <a:rPr lang="zh-CN" altLang="en-US" dirty="0"/>
              <a:t>论文背景综述：</a:t>
            </a:r>
          </a:p>
          <a:p>
            <a:pPr lvl="1">
              <a:lnSpc>
                <a:spcPct val="140000"/>
              </a:lnSpc>
            </a:pPr>
            <a:r>
              <a:rPr lang="zh-CN" altLang="en-US" dirty="0"/>
              <a:t>内容覆盖：是否包括本领域顶级会议、期刊最新进展，是否包括本领域主要学者、组织</a:t>
            </a:r>
            <a:r>
              <a:rPr lang="en-US" altLang="zh-CN" dirty="0"/>
              <a:t>(1-5)</a:t>
            </a:r>
            <a:r>
              <a:rPr lang="zh-CN" altLang="en-US" dirty="0"/>
              <a:t>；</a:t>
            </a:r>
          </a:p>
          <a:p>
            <a:pPr lvl="1">
              <a:lnSpc>
                <a:spcPct val="140000"/>
              </a:lnSpc>
            </a:pPr>
            <a:r>
              <a:rPr lang="zh-CN" altLang="en-US" dirty="0"/>
              <a:t>分析质量：是否整理出清晰发展脉络，归纳出主要挑战问题</a:t>
            </a:r>
            <a:r>
              <a:rPr lang="en-US" altLang="zh-CN" dirty="0"/>
              <a:t>(1-5)</a:t>
            </a:r>
            <a:r>
              <a:rPr lang="zh-CN" altLang="en-US" dirty="0"/>
              <a:t>。</a:t>
            </a:r>
          </a:p>
          <a:p>
            <a:pPr>
              <a:lnSpc>
                <a:spcPct val="140000"/>
              </a:lnSpc>
            </a:pPr>
            <a:r>
              <a:rPr lang="zh-CN" altLang="en-US" dirty="0"/>
              <a:t>实验报告：</a:t>
            </a:r>
          </a:p>
          <a:p>
            <a:pPr lvl="1">
              <a:lnSpc>
                <a:spcPct val="140000"/>
              </a:lnSpc>
            </a:pPr>
            <a:r>
              <a:rPr lang="zh-CN" altLang="en-US" dirty="0"/>
              <a:t>内容覆盖：所做实验与论文内容契合程度</a:t>
            </a:r>
            <a:r>
              <a:rPr lang="en-US" altLang="zh-CN" dirty="0"/>
              <a:t>(1-5)</a:t>
            </a:r>
            <a:r>
              <a:rPr lang="zh-CN" altLang="en-US" dirty="0"/>
              <a:t>；</a:t>
            </a:r>
            <a:endParaRPr lang="en-US" altLang="zh-CN" dirty="0"/>
          </a:p>
          <a:p>
            <a:pPr lvl="1">
              <a:lnSpc>
                <a:spcPct val="140000"/>
              </a:lnSpc>
            </a:pPr>
            <a:r>
              <a:rPr lang="zh-CN" altLang="en-US" dirty="0"/>
              <a:t>实验质量：所做实验数据详实程度、可信度、分析图表表现</a:t>
            </a:r>
            <a:r>
              <a:rPr lang="en-US" altLang="zh-CN" dirty="0"/>
              <a:t>(1-5)</a:t>
            </a:r>
            <a:r>
              <a:rPr lang="zh-CN" altLang="en-US" dirty="0"/>
              <a:t>。</a:t>
            </a:r>
            <a:endParaRPr lang="en-US" altLang="zh-CN" dirty="0"/>
          </a:p>
          <a:p>
            <a:pPr>
              <a:lnSpc>
                <a:spcPct val="140000"/>
              </a:lnSpc>
            </a:pPr>
            <a:r>
              <a:rPr lang="zh-CN" altLang="en-US" dirty="0"/>
              <a:t>课程结束后</a:t>
            </a:r>
            <a:r>
              <a:rPr lang="en-US" altLang="zh-CN" dirty="0"/>
              <a:t>3</a:t>
            </a:r>
            <a:r>
              <a:rPr lang="zh-CN" altLang="en-US" dirty="0"/>
              <a:t>人分别提交幻灯片、综述报告、实验报告</a:t>
            </a:r>
            <a:endParaRPr lang="en-US" altLang="zh-CN" dirty="0"/>
          </a:p>
          <a:p>
            <a:pPr lvl="1">
              <a:lnSpc>
                <a:spcPct val="140000"/>
              </a:lnSpc>
            </a:pPr>
            <a:r>
              <a:rPr lang="zh-CN" altLang="en-US" dirty="0"/>
              <a:t>材料质量评分同组</a:t>
            </a:r>
            <a:r>
              <a:rPr lang="en-US" altLang="zh-CN" dirty="0"/>
              <a:t>3</a:t>
            </a:r>
            <a:r>
              <a:rPr lang="zh-CN" altLang="en-US" dirty="0"/>
              <a:t>人相同，请组内通力合作</a:t>
            </a:r>
          </a:p>
        </p:txBody>
      </p:sp>
    </p:spTree>
    <p:extLst>
      <p:ext uri="{BB962C8B-B14F-4D97-AF65-F5344CB8AC3E}">
        <p14:creationId xmlns:p14="http://schemas.microsoft.com/office/powerpoint/2010/main" val="1322182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6120000"/>
            <a:ext cx="9144000" cy="738000"/>
          </a:xfrm>
        </p:spPr>
        <p:txBody>
          <a:bodyPr anchor="ctr">
            <a:normAutofit/>
          </a:bodyPr>
          <a:lstStyle/>
          <a:p>
            <a:pPr marL="0" indent="0" algn="ctr">
              <a:buNone/>
            </a:pPr>
            <a:r>
              <a:rPr lang="zh-CN" altLang="en-US" sz="3600" dirty="0"/>
              <a:t>该怎么办？</a:t>
            </a:r>
          </a:p>
        </p:txBody>
      </p:sp>
      <p:sp>
        <p:nvSpPr>
          <p:cNvPr id="2" name="标题 1"/>
          <p:cNvSpPr>
            <a:spLocks noGrp="1"/>
          </p:cNvSpPr>
          <p:nvPr>
            <p:ph type="title"/>
          </p:nvPr>
        </p:nvSpPr>
        <p:spPr/>
        <p:txBody>
          <a:bodyPr/>
          <a:lstStyle/>
          <a:p>
            <a:r>
              <a:rPr lang="zh-CN" altLang="en-US" dirty="0"/>
              <a:t>课程背景</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7497"/>
            <a:ext cx="9144000" cy="4802486"/>
          </a:xfrm>
          <a:prstGeom prst="rect">
            <a:avLst/>
          </a:prstGeom>
        </p:spPr>
      </p:pic>
      <p:sp>
        <p:nvSpPr>
          <p:cNvPr id="5" name="内容占位符 2"/>
          <p:cNvSpPr txBox="1">
            <a:spLocks/>
          </p:cNvSpPr>
          <p:nvPr/>
        </p:nvSpPr>
        <p:spPr>
          <a:xfrm>
            <a:off x="0" y="0"/>
            <a:ext cx="9144000" cy="720000"/>
          </a:xfrm>
          <a:prstGeom prst="rect">
            <a:avLst/>
          </a:prstGeom>
        </p:spPr>
        <p:txBody>
          <a:bodyPr vert="horz" lIns="0" tIns="0" rIns="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ejaVu Sans Mono" panose="020B0609030804020204" pitchFamily="49" charset="0"/>
                <a:ea typeface="文泉驿等宽微米黑" panose="020B0606030804020204" pitchFamily="34" charset="-122"/>
                <a:cs typeface="DejaVu Sans Mono" panose="020B060903080402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3600" dirty="0">
                <a:latin typeface="黑体" panose="02010609060101010101" pitchFamily="49" charset="-122"/>
                <a:ea typeface="黑体" panose="02010609060101010101" pitchFamily="49" charset="-122"/>
              </a:rPr>
              <a:t>整个数字世界</a:t>
            </a:r>
          </a:p>
        </p:txBody>
      </p:sp>
    </p:spTree>
    <p:extLst>
      <p:ext uri="{BB962C8B-B14F-4D97-AF65-F5344CB8AC3E}">
        <p14:creationId xmlns:p14="http://schemas.microsoft.com/office/powerpoint/2010/main" val="104828169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618</TotalTime>
  <Words>3262</Words>
  <Application>Microsoft Office PowerPoint</Application>
  <PresentationFormat>全屏显示(4:3)</PresentationFormat>
  <Paragraphs>574</Paragraphs>
  <Slides>83</Slides>
  <Notes>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83</vt:i4>
      </vt:variant>
    </vt:vector>
  </HeadingPairs>
  <TitlesOfParts>
    <vt:vector size="94" baseType="lpstr">
      <vt:lpstr>DejaVu Sans Mono</vt:lpstr>
      <vt:lpstr>黑体</vt:lpstr>
      <vt:lpstr>宋体</vt:lpstr>
      <vt:lpstr>微软雅黑</vt:lpstr>
      <vt:lpstr>文泉驿等宽微米黑</vt:lpstr>
      <vt:lpstr>Arial</vt:lpstr>
      <vt:lpstr>Calibri</vt:lpstr>
      <vt:lpstr>Times</vt:lpstr>
      <vt:lpstr>Times New Roman</vt:lpstr>
      <vt:lpstr>Wingdings</vt:lpstr>
      <vt:lpstr>Office 主题</vt:lpstr>
      <vt:lpstr>数据中心技术</vt:lpstr>
      <vt:lpstr>基本信息</vt:lpstr>
      <vt:lpstr>课程计划</vt:lpstr>
      <vt:lpstr>讲座内容</vt:lpstr>
      <vt:lpstr>课程背景</vt:lpstr>
      <vt:lpstr>课程背景</vt:lpstr>
      <vt:lpstr>课程背景</vt:lpstr>
      <vt:lpstr>课程背景</vt:lpstr>
      <vt:lpstr>课程背景</vt:lpstr>
      <vt:lpstr>课程背景</vt:lpstr>
      <vt:lpstr>课程背景</vt:lpstr>
      <vt:lpstr>课程背景</vt:lpstr>
      <vt:lpstr>课程背景</vt:lpstr>
      <vt:lpstr>课程背景</vt:lpstr>
      <vt:lpstr>对象存储技术</vt:lpstr>
      <vt:lpstr>对象存储系统</vt:lpstr>
      <vt:lpstr>主动对象存储</vt:lpstr>
      <vt:lpstr>工业界广泛应用</vt:lpstr>
      <vt:lpstr>讲座内容</vt:lpstr>
      <vt:lpstr>讲座内容</vt:lpstr>
      <vt:lpstr>讲座内容</vt:lpstr>
      <vt:lpstr>讲座内容</vt:lpstr>
      <vt:lpstr>对象存储</vt:lpstr>
      <vt:lpstr>The Data Access Taxonomy</vt:lpstr>
      <vt:lpstr> The Block Paradigm </vt:lpstr>
      <vt:lpstr> The Data Access Taxonomy </vt:lpstr>
      <vt:lpstr>Local File Systems</vt:lpstr>
      <vt:lpstr>Distributed File Systems e.g. NAS with NFS,CIFS Protocol</vt:lpstr>
      <vt:lpstr>NAS Aggregation/Virtualization  Global Namespace</vt:lpstr>
      <vt:lpstr>NAS Aggregation/Virtualization  Global Namespace</vt:lpstr>
      <vt:lpstr>NAS Cluster Tightly Coupled NAS</vt:lpstr>
      <vt:lpstr>NAS Cluster Loosely Coupled NAS: Global Namespace with NFSv4.1 and pNFS</vt:lpstr>
      <vt:lpstr> The Data Access Taxonomy </vt:lpstr>
      <vt:lpstr>The Old Block Paradigm </vt:lpstr>
      <vt:lpstr>The New Object Paradigm </vt:lpstr>
      <vt:lpstr>The New Object Paradigm </vt:lpstr>
      <vt:lpstr>Self-Contained Objects</vt:lpstr>
      <vt:lpstr>Block Access - Inodes</vt:lpstr>
      <vt:lpstr>Block Access - Inodes</vt:lpstr>
      <vt:lpstr>Inodes vs. Objects </vt:lpstr>
      <vt:lpstr>ANSI T10 OSD SCSI Targets </vt:lpstr>
      <vt:lpstr>SCSI Standards Architecture </vt:lpstr>
      <vt:lpstr>Object Autonomy</vt:lpstr>
      <vt:lpstr>Data Sharing Homogeneous/Heterogeneous</vt:lpstr>
      <vt:lpstr>Data Migration - ILM Homogeneous/Heterogeneous</vt:lpstr>
      <vt:lpstr>Additional Layer of Security</vt:lpstr>
      <vt:lpstr>Living in a Flat Namespace</vt:lpstr>
      <vt:lpstr>Virtual View / Virtual File Systems</vt:lpstr>
      <vt:lpstr>The First Generation of  Object Storage</vt:lpstr>
      <vt:lpstr>对象存储</vt:lpstr>
      <vt:lpstr>对象存储</vt:lpstr>
      <vt:lpstr>Object Decomposition</vt:lpstr>
      <vt:lpstr>对象存储系统组成</vt:lpstr>
      <vt:lpstr>1. 对象 (Object)</vt:lpstr>
      <vt:lpstr>对象分类</vt:lpstr>
      <vt:lpstr>2、OSD（Object-based Storage Device)</vt:lpstr>
      <vt:lpstr>OSD的主要功能</vt:lpstr>
      <vt:lpstr>对象存储</vt:lpstr>
      <vt:lpstr>3、客户端文件系统</vt:lpstr>
      <vt:lpstr>文件系统读访问实例：</vt:lpstr>
      <vt:lpstr>4.元数据服务器 (Metadata Server)</vt:lpstr>
      <vt:lpstr>4.元数据服务器 (Metadata Server)</vt:lpstr>
      <vt:lpstr>4.元数据服务器 (Metadata Server)</vt:lpstr>
      <vt:lpstr>5. 网络连接</vt:lpstr>
      <vt:lpstr>对象存储与传统存储的对比</vt:lpstr>
      <vt:lpstr>对象存储的特性（总结）</vt:lpstr>
      <vt:lpstr>互联网时代的对象存储</vt:lpstr>
      <vt:lpstr>Cloud Storage, Storage Clouds, Object Storage</vt:lpstr>
      <vt:lpstr>Scale out object storage with simple REST API </vt:lpstr>
      <vt:lpstr>REST API</vt:lpstr>
      <vt:lpstr>Current Object Storage Summary</vt:lpstr>
      <vt:lpstr>Migration of Storage Application</vt:lpstr>
      <vt:lpstr>The Evolution of Storage</vt:lpstr>
      <vt:lpstr>The Vertical Consolidation</vt:lpstr>
      <vt:lpstr>实践</vt:lpstr>
      <vt:lpstr>实践</vt:lpstr>
      <vt:lpstr>实践</vt:lpstr>
      <vt:lpstr>实践</vt:lpstr>
      <vt:lpstr>实践</vt:lpstr>
      <vt:lpstr>实践</vt:lpstr>
      <vt:lpstr>实践</vt:lpstr>
      <vt:lpstr>研讨评分方法</vt:lpstr>
      <vt:lpstr>研讨评分方法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数据中心技术</dc:title>
  <dc:creator>Zhan Shi</dc:creator>
  <cp:lastModifiedBy>Zhan Shi</cp:lastModifiedBy>
  <cp:revision>65</cp:revision>
  <dcterms:created xsi:type="dcterms:W3CDTF">2016-11-06T22:55:39Z</dcterms:created>
  <dcterms:modified xsi:type="dcterms:W3CDTF">2017-10-18T15:36:31Z</dcterms:modified>
</cp:coreProperties>
</file>